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6" r:id="rId3"/>
    <p:sldId id="293" r:id="rId4"/>
    <p:sldId id="267" r:id="rId5"/>
    <p:sldId id="257" r:id="rId6"/>
    <p:sldId id="258" r:id="rId7"/>
    <p:sldId id="265" r:id="rId8"/>
    <p:sldId id="259" r:id="rId9"/>
    <p:sldId id="266" r:id="rId10"/>
    <p:sldId id="260" r:id="rId11"/>
    <p:sldId id="263" r:id="rId12"/>
    <p:sldId id="261" r:id="rId13"/>
    <p:sldId id="264" r:id="rId14"/>
    <p:sldId id="268" r:id="rId15"/>
    <p:sldId id="262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-90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0759EB-4FBA-4514-A2CE-9200847C1AA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8EF067-7033-4ED2-94C8-E96605169CA0}">
      <dgm:prSet phldrT="[Text]" custT="1"/>
      <dgm:spPr/>
      <dgm:t>
        <a:bodyPr/>
        <a:lstStyle/>
        <a:p>
          <a:r>
            <a:rPr lang="en-US" sz="2400" dirty="0" smtClean="0"/>
            <a:t>Story </a:t>
          </a:r>
          <a:r>
            <a:rPr lang="en-US" sz="2400" dirty="0" smtClean="0"/>
            <a:t>Team </a:t>
          </a:r>
          <a:r>
            <a:rPr lang="en-US" sz="1600" dirty="0" smtClean="0"/>
            <a:t>(</a:t>
          </a:r>
          <a:r>
            <a:rPr lang="en-US" sz="1600" dirty="0" err="1" smtClean="0"/>
            <a:t>Samrawit</a:t>
          </a:r>
          <a:r>
            <a:rPr lang="en-US" sz="1600" dirty="0" smtClean="0"/>
            <a:t>)</a:t>
          </a:r>
          <a:endParaRPr lang="en-US" sz="1600" dirty="0"/>
        </a:p>
      </dgm:t>
    </dgm:pt>
    <dgm:pt modelId="{0C21ADFB-AF70-49EB-BA91-4C1B389D3416}" type="parTrans" cxnId="{0D22CD9C-89E6-4EFC-A4B2-089B10F0D6D2}">
      <dgm:prSet/>
      <dgm:spPr/>
      <dgm:t>
        <a:bodyPr/>
        <a:lstStyle/>
        <a:p>
          <a:endParaRPr lang="en-US"/>
        </a:p>
      </dgm:t>
    </dgm:pt>
    <dgm:pt modelId="{CE1C7E2E-7261-446A-86BB-293E50BDDBAC}" type="sibTrans" cxnId="{0D22CD9C-89E6-4EFC-A4B2-089B10F0D6D2}">
      <dgm:prSet/>
      <dgm:spPr/>
      <dgm:t>
        <a:bodyPr/>
        <a:lstStyle/>
        <a:p>
          <a:endParaRPr lang="en-US"/>
        </a:p>
      </dgm:t>
    </dgm:pt>
    <dgm:pt modelId="{57305E67-D5C8-48C3-8B25-66CE955AEB2E}">
      <dgm:prSet phldrT="[Text]" custT="1"/>
      <dgm:spPr/>
      <dgm:t>
        <a:bodyPr/>
        <a:lstStyle/>
        <a:p>
          <a:r>
            <a:rPr lang="en-US" sz="2600" dirty="0" smtClean="0"/>
            <a:t>Game Logic </a:t>
          </a:r>
          <a:r>
            <a:rPr lang="en-US" sz="2600" dirty="0" smtClean="0"/>
            <a:t>Team</a:t>
          </a:r>
        </a:p>
        <a:p>
          <a:r>
            <a:rPr lang="en-US" sz="2000" dirty="0" err="1" smtClean="0"/>
            <a:t>Robel</a:t>
          </a:r>
          <a:r>
            <a:rPr lang="en-US" sz="2600" dirty="0" smtClean="0"/>
            <a:t> </a:t>
          </a:r>
          <a:endParaRPr lang="en-US" sz="2600" dirty="0"/>
        </a:p>
      </dgm:t>
    </dgm:pt>
    <dgm:pt modelId="{8D2B9E86-C2E9-4FF7-9347-93B1D1C4A8AC}" type="parTrans" cxnId="{1895C6A0-8C3E-416E-AC84-B2C24B597B34}">
      <dgm:prSet/>
      <dgm:spPr/>
      <dgm:t>
        <a:bodyPr/>
        <a:lstStyle/>
        <a:p>
          <a:endParaRPr lang="en-US"/>
        </a:p>
      </dgm:t>
    </dgm:pt>
    <dgm:pt modelId="{40124528-4CE0-4608-8BF9-76B3E87D7B58}" type="sibTrans" cxnId="{1895C6A0-8C3E-416E-AC84-B2C24B597B34}">
      <dgm:prSet/>
      <dgm:spPr/>
      <dgm:t>
        <a:bodyPr/>
        <a:lstStyle/>
        <a:p>
          <a:endParaRPr lang="en-US"/>
        </a:p>
      </dgm:t>
    </dgm:pt>
    <dgm:pt modelId="{10D4775C-456E-433F-84E2-2DB67E221AE9}">
      <dgm:prSet phldrT="[Text]" custT="1"/>
      <dgm:spPr/>
      <dgm:t>
        <a:bodyPr/>
        <a:lstStyle/>
        <a:p>
          <a:r>
            <a:rPr lang="en-US" sz="2400" dirty="0" smtClean="0"/>
            <a:t>Graphics Design </a:t>
          </a:r>
          <a:r>
            <a:rPr lang="en-US" sz="2400" dirty="0" smtClean="0"/>
            <a:t>Team</a:t>
          </a:r>
        </a:p>
        <a:p>
          <a:r>
            <a:rPr lang="en-US" sz="1400" dirty="0" err="1" smtClean="0"/>
            <a:t>Biruk</a:t>
          </a:r>
          <a:r>
            <a:rPr lang="en-US" sz="1400" dirty="0" smtClean="0"/>
            <a:t> </a:t>
          </a:r>
          <a:endParaRPr lang="en-US" sz="1400" dirty="0"/>
        </a:p>
      </dgm:t>
    </dgm:pt>
    <dgm:pt modelId="{3086BECB-74DD-4375-9967-2FDD443F3D81}" type="parTrans" cxnId="{DD3A2BB4-C932-4E69-B9D4-EC92FAAD3123}">
      <dgm:prSet/>
      <dgm:spPr/>
      <dgm:t>
        <a:bodyPr/>
        <a:lstStyle/>
        <a:p>
          <a:endParaRPr lang="en-US"/>
        </a:p>
      </dgm:t>
    </dgm:pt>
    <dgm:pt modelId="{585ED24F-9BB7-4095-A472-17680F7C6163}" type="sibTrans" cxnId="{DD3A2BB4-C932-4E69-B9D4-EC92FAAD3123}">
      <dgm:prSet/>
      <dgm:spPr/>
      <dgm:t>
        <a:bodyPr/>
        <a:lstStyle/>
        <a:p>
          <a:endParaRPr lang="en-US"/>
        </a:p>
      </dgm:t>
    </dgm:pt>
    <dgm:pt modelId="{1FC9A3A6-A0BD-4DA7-987A-DCB906723A6F}" type="pres">
      <dgm:prSet presAssocID="{5F0759EB-4FBA-4514-A2CE-9200847C1AA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F4715E-0F76-45C6-B05B-33E806786702}" type="pres">
      <dgm:prSet presAssocID="{018EF067-7033-4ED2-94C8-E96605169CA0}" presName="node" presStyleLbl="node1" presStyleIdx="0" presStyleCnt="3" custRadScaleRad="98781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4577FE-6F31-40FE-9DD4-9BD486352DB0}" type="pres">
      <dgm:prSet presAssocID="{CE1C7E2E-7261-446A-86BB-293E50BDDBAC}" presName="sibTrans" presStyleLbl="sibTrans2D1" presStyleIdx="0" presStyleCnt="3" custScaleX="225212"/>
      <dgm:spPr/>
      <dgm:t>
        <a:bodyPr/>
        <a:lstStyle/>
        <a:p>
          <a:endParaRPr lang="en-US"/>
        </a:p>
      </dgm:t>
    </dgm:pt>
    <dgm:pt modelId="{3F7F2A98-7D45-432E-B5C7-91A570EBD10C}" type="pres">
      <dgm:prSet presAssocID="{CE1C7E2E-7261-446A-86BB-293E50BDDBAC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5947625-2A04-42D3-A8F0-69C840CBE737}" type="pres">
      <dgm:prSet presAssocID="{57305E67-D5C8-48C3-8B25-66CE955AEB2E}" presName="node" presStyleLbl="node1" presStyleIdx="1" presStyleCnt="3" custScaleX="1237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2D219-5848-4C51-A99F-38EA50436B5F}" type="pres">
      <dgm:prSet presAssocID="{40124528-4CE0-4608-8BF9-76B3E87D7B58}" presName="sibTrans" presStyleLbl="sibTrans2D1" presStyleIdx="1" presStyleCnt="3" custScaleX="124033"/>
      <dgm:spPr/>
      <dgm:t>
        <a:bodyPr/>
        <a:lstStyle/>
        <a:p>
          <a:endParaRPr lang="en-US"/>
        </a:p>
      </dgm:t>
    </dgm:pt>
    <dgm:pt modelId="{F21F5C51-F92F-4B74-938C-D10C79DC46B7}" type="pres">
      <dgm:prSet presAssocID="{40124528-4CE0-4608-8BF9-76B3E87D7B5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6A359753-466D-444B-984B-53727A75B29D}" type="pres">
      <dgm:prSet presAssocID="{10D4775C-456E-433F-84E2-2DB67E221AE9}" presName="node" presStyleLbl="node1" presStyleIdx="2" presStyleCnt="3" custScaleX="1318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C122D-C815-4EDA-A6DB-DCDDA65ACF72}" type="pres">
      <dgm:prSet presAssocID="{585ED24F-9BB7-4095-A472-17680F7C6163}" presName="sibTrans" presStyleLbl="sibTrans2D1" presStyleIdx="2" presStyleCnt="3" custScaleX="235444"/>
      <dgm:spPr/>
      <dgm:t>
        <a:bodyPr/>
        <a:lstStyle/>
        <a:p>
          <a:endParaRPr lang="en-US"/>
        </a:p>
      </dgm:t>
    </dgm:pt>
    <dgm:pt modelId="{EA49C097-DAA9-48FF-BFAE-2FDE5D5AF8FE}" type="pres">
      <dgm:prSet presAssocID="{585ED24F-9BB7-4095-A472-17680F7C6163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B42EDC5-C108-4742-8488-8BC9183E107A}" type="presOf" srcId="{018EF067-7033-4ED2-94C8-E96605169CA0}" destId="{04F4715E-0F76-45C6-B05B-33E806786702}" srcOrd="0" destOrd="0" presId="urn:microsoft.com/office/officeart/2005/8/layout/cycle7"/>
    <dgm:cxn modelId="{0D22CD9C-89E6-4EFC-A4B2-089B10F0D6D2}" srcId="{5F0759EB-4FBA-4514-A2CE-9200847C1AA8}" destId="{018EF067-7033-4ED2-94C8-E96605169CA0}" srcOrd="0" destOrd="0" parTransId="{0C21ADFB-AF70-49EB-BA91-4C1B389D3416}" sibTransId="{CE1C7E2E-7261-446A-86BB-293E50BDDBAC}"/>
    <dgm:cxn modelId="{2A8422C8-FA38-4506-AE1B-B22291FD06DB}" type="presOf" srcId="{40124528-4CE0-4608-8BF9-76B3E87D7B58}" destId="{F21F5C51-F92F-4B74-938C-D10C79DC46B7}" srcOrd="1" destOrd="0" presId="urn:microsoft.com/office/officeart/2005/8/layout/cycle7"/>
    <dgm:cxn modelId="{19791FEF-5E9A-4F20-805F-77E3A34BF8E8}" type="presOf" srcId="{CE1C7E2E-7261-446A-86BB-293E50BDDBAC}" destId="{3F7F2A98-7D45-432E-B5C7-91A570EBD10C}" srcOrd="1" destOrd="0" presId="urn:microsoft.com/office/officeart/2005/8/layout/cycle7"/>
    <dgm:cxn modelId="{DB7E66C3-0480-4E94-8982-EF5690E5F847}" type="presOf" srcId="{585ED24F-9BB7-4095-A472-17680F7C6163}" destId="{EA49C097-DAA9-48FF-BFAE-2FDE5D5AF8FE}" srcOrd="1" destOrd="0" presId="urn:microsoft.com/office/officeart/2005/8/layout/cycle7"/>
    <dgm:cxn modelId="{BEF43AE9-5EC8-4F81-9994-07C36BB77CA1}" type="presOf" srcId="{CE1C7E2E-7261-446A-86BB-293E50BDDBAC}" destId="{A84577FE-6F31-40FE-9DD4-9BD486352DB0}" srcOrd="0" destOrd="0" presId="urn:microsoft.com/office/officeart/2005/8/layout/cycle7"/>
    <dgm:cxn modelId="{1895C6A0-8C3E-416E-AC84-B2C24B597B34}" srcId="{5F0759EB-4FBA-4514-A2CE-9200847C1AA8}" destId="{57305E67-D5C8-48C3-8B25-66CE955AEB2E}" srcOrd="1" destOrd="0" parTransId="{8D2B9E86-C2E9-4FF7-9347-93B1D1C4A8AC}" sibTransId="{40124528-4CE0-4608-8BF9-76B3E87D7B58}"/>
    <dgm:cxn modelId="{11D64E0E-5844-42CE-9800-111205E723BF}" type="presOf" srcId="{57305E67-D5C8-48C3-8B25-66CE955AEB2E}" destId="{45947625-2A04-42D3-A8F0-69C840CBE737}" srcOrd="0" destOrd="0" presId="urn:microsoft.com/office/officeart/2005/8/layout/cycle7"/>
    <dgm:cxn modelId="{1A831FC7-163F-45EB-A921-E6BE2B825498}" type="presOf" srcId="{585ED24F-9BB7-4095-A472-17680F7C6163}" destId="{410C122D-C815-4EDA-A6DB-DCDDA65ACF72}" srcOrd="0" destOrd="0" presId="urn:microsoft.com/office/officeart/2005/8/layout/cycle7"/>
    <dgm:cxn modelId="{DD3A2BB4-C932-4E69-B9D4-EC92FAAD3123}" srcId="{5F0759EB-4FBA-4514-A2CE-9200847C1AA8}" destId="{10D4775C-456E-433F-84E2-2DB67E221AE9}" srcOrd="2" destOrd="0" parTransId="{3086BECB-74DD-4375-9967-2FDD443F3D81}" sibTransId="{585ED24F-9BB7-4095-A472-17680F7C6163}"/>
    <dgm:cxn modelId="{5E92F34E-D2E4-4F3E-9FD3-B79BBB17C005}" type="presOf" srcId="{10D4775C-456E-433F-84E2-2DB67E221AE9}" destId="{6A359753-466D-444B-984B-53727A75B29D}" srcOrd="0" destOrd="0" presId="urn:microsoft.com/office/officeart/2005/8/layout/cycle7"/>
    <dgm:cxn modelId="{AF2D17B4-E1F8-440E-901B-F3B09ECC1765}" type="presOf" srcId="{40124528-4CE0-4608-8BF9-76B3E87D7B58}" destId="{6AE2D219-5848-4C51-A99F-38EA50436B5F}" srcOrd="0" destOrd="0" presId="urn:microsoft.com/office/officeart/2005/8/layout/cycle7"/>
    <dgm:cxn modelId="{0CFF5BEA-9F7F-4EF0-8DB7-0037060E8720}" type="presOf" srcId="{5F0759EB-4FBA-4514-A2CE-9200847C1AA8}" destId="{1FC9A3A6-A0BD-4DA7-987A-DCB906723A6F}" srcOrd="0" destOrd="0" presId="urn:microsoft.com/office/officeart/2005/8/layout/cycle7"/>
    <dgm:cxn modelId="{D5AB3252-ED78-4F7A-966B-27EB7FC6E2A3}" type="presParOf" srcId="{1FC9A3A6-A0BD-4DA7-987A-DCB906723A6F}" destId="{04F4715E-0F76-45C6-B05B-33E806786702}" srcOrd="0" destOrd="0" presId="urn:microsoft.com/office/officeart/2005/8/layout/cycle7"/>
    <dgm:cxn modelId="{13D4E88E-AD61-4F96-A0B4-431612537BE9}" type="presParOf" srcId="{1FC9A3A6-A0BD-4DA7-987A-DCB906723A6F}" destId="{A84577FE-6F31-40FE-9DD4-9BD486352DB0}" srcOrd="1" destOrd="0" presId="urn:microsoft.com/office/officeart/2005/8/layout/cycle7"/>
    <dgm:cxn modelId="{23C06442-CF95-45B2-8DF1-A24C56A9D90C}" type="presParOf" srcId="{A84577FE-6F31-40FE-9DD4-9BD486352DB0}" destId="{3F7F2A98-7D45-432E-B5C7-91A570EBD10C}" srcOrd="0" destOrd="0" presId="urn:microsoft.com/office/officeart/2005/8/layout/cycle7"/>
    <dgm:cxn modelId="{6741EE51-94CD-4EAC-B327-A6D8986C2D3E}" type="presParOf" srcId="{1FC9A3A6-A0BD-4DA7-987A-DCB906723A6F}" destId="{45947625-2A04-42D3-A8F0-69C840CBE737}" srcOrd="2" destOrd="0" presId="urn:microsoft.com/office/officeart/2005/8/layout/cycle7"/>
    <dgm:cxn modelId="{2F65C3A8-C4B3-4180-90C1-483A57BD0FD9}" type="presParOf" srcId="{1FC9A3A6-A0BD-4DA7-987A-DCB906723A6F}" destId="{6AE2D219-5848-4C51-A99F-38EA50436B5F}" srcOrd="3" destOrd="0" presId="urn:microsoft.com/office/officeart/2005/8/layout/cycle7"/>
    <dgm:cxn modelId="{9358488A-93B3-4641-ABB6-303CF8094252}" type="presParOf" srcId="{6AE2D219-5848-4C51-A99F-38EA50436B5F}" destId="{F21F5C51-F92F-4B74-938C-D10C79DC46B7}" srcOrd="0" destOrd="0" presId="urn:microsoft.com/office/officeart/2005/8/layout/cycle7"/>
    <dgm:cxn modelId="{227C4B49-7A30-4378-BC54-1AD72ADF8269}" type="presParOf" srcId="{1FC9A3A6-A0BD-4DA7-987A-DCB906723A6F}" destId="{6A359753-466D-444B-984B-53727A75B29D}" srcOrd="4" destOrd="0" presId="urn:microsoft.com/office/officeart/2005/8/layout/cycle7"/>
    <dgm:cxn modelId="{3176FF41-7DF1-4D65-BE0F-F4B78F4C3A5F}" type="presParOf" srcId="{1FC9A3A6-A0BD-4DA7-987A-DCB906723A6F}" destId="{410C122D-C815-4EDA-A6DB-DCDDA65ACF72}" srcOrd="5" destOrd="0" presId="urn:microsoft.com/office/officeart/2005/8/layout/cycle7"/>
    <dgm:cxn modelId="{2BFEAA58-B3AA-40FD-87DA-3999500F0937}" type="presParOf" srcId="{410C122D-C815-4EDA-A6DB-DCDDA65ACF72}" destId="{EA49C097-DAA9-48FF-BFAE-2FDE5D5AF8FE}" srcOrd="0" destOrd="0" presId="urn:microsoft.com/office/officeart/2005/8/layout/cycle7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78790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957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284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145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7799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357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038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324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5893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177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88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C43D-2EE6-4071-8A39-4491850D6AB5}" type="datetimeFigureOut">
              <a:rPr lang="en-US" smtClean="0"/>
              <a:pPr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B6A9-6B0D-4606-B444-D9FB9CAC7B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271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9581" y="395202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u="sng" dirty="0" smtClean="0">
                <a:latin typeface="Algerian" pitchFamily="82" charset="0"/>
              </a:rPr>
              <a:t>Game Team</a:t>
            </a:r>
            <a:endParaRPr lang="en-US" sz="9600" b="1" u="sng" dirty="0">
              <a:latin typeface="Algerian" pitchFamily="82" charset="0"/>
            </a:endParaRPr>
          </a:p>
        </p:txBody>
      </p:sp>
      <p:pic>
        <p:nvPicPr>
          <p:cNvPr id="5" name="Picture 4" descr="Search__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8571" y="2222203"/>
            <a:ext cx="2413592" cy="2413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1991" y="4350512"/>
            <a:ext cx="243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err="1" smtClean="0">
                <a:solidFill>
                  <a:schemeClr val="accent1">
                    <a:lumMod val="75000"/>
                  </a:schemeClr>
                </a:solidFill>
              </a:rPr>
              <a:t>Robel</a:t>
            </a:r>
            <a:r>
              <a:rPr lang="en-US" sz="2800" b="1" u="sng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u="sng" dirty="0" err="1" smtClean="0">
                <a:solidFill>
                  <a:schemeClr val="accent1">
                    <a:lumMod val="75000"/>
                  </a:schemeClr>
                </a:solidFill>
              </a:rPr>
              <a:t>Hayelom</a:t>
            </a:r>
            <a:endParaRPr lang="en-US" sz="28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loud 6"/>
          <p:cNvSpPr/>
          <p:nvPr/>
        </p:nvSpPr>
        <p:spPr>
          <a:xfrm>
            <a:off x="4912242" y="4380614"/>
            <a:ext cx="3455581" cy="1371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Algerian" pitchFamily="82" charset="0"/>
              </a:rPr>
              <a:t>ADWA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Bent Arrow 8"/>
          <p:cNvSpPr/>
          <p:nvPr/>
        </p:nvSpPr>
        <p:spPr>
          <a:xfrm flipV="1">
            <a:off x="3583172" y="4763387"/>
            <a:ext cx="1127051" cy="765544"/>
          </a:xfrm>
          <a:prstGeom prst="bentArrow">
            <a:avLst>
              <a:gd name="adj1" fmla="val 25000"/>
              <a:gd name="adj2" fmla="val 23611"/>
              <a:gd name="adj3" fmla="val 50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8656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6" grpId="0"/>
      <p:bldP spid="7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37248" y="406888"/>
            <a:ext cx="8229600" cy="1362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00" b="1" i="0" u="sng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የታሪኩ</a:t>
            </a:r>
            <a:r>
              <a:rPr kumimoji="0" lang="en-US" sz="114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kumimoji="0" lang="en-US" sz="11400" b="1" i="0" u="sng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ዋኖች</a:t>
            </a:r>
            <a:endParaRPr kumimoji="0" lang="en-US" sz="11400" b="1" i="0" u="sng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Key figures in the history of the battle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5" name="Picture 2" descr="C:\Users\Samrawit Demeke\Documents\SEProject\adwa\Bahta Hagos - Wikipedia, the free encyclopedia_files\220px-Bahta_Hago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5024" y="2108791"/>
            <a:ext cx="1015156" cy="1421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3" descr="C:\Users\Samrawit Demeke\Documents\SEProject\slide\800px-Ras_Mangasha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2158" y="2119424"/>
            <a:ext cx="896680" cy="1442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4" descr="C:\Users\Samrawit Demeke\Documents\SEProject\slide\Ras_Mäkonnen_(Wäldä-Mika'él)_(1852-1906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0190" y="2140688"/>
            <a:ext cx="1164787" cy="1463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5" descr="C:\Users\Samrawit Demeke\Documents\SEProject\slide\menilik2-263x25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48085" y="2121196"/>
            <a:ext cx="1616298" cy="1536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C:\Users\Samrawit Demeke\Documents\SEProject\slide\Tekle_Haymanot_of_Gojja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03251" y="4293782"/>
            <a:ext cx="1040219" cy="1455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6" descr="C:\Users\Samrawit Demeke\Documents\SEProject\pics\pic-links\taitu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0899" y="4307959"/>
            <a:ext cx="1185530" cy="1533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7" descr="C:\Users\Samrawit Demeke\Documents\SEProject\slide\Photo_Dej_Balcha_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65381" y="4297325"/>
            <a:ext cx="1422905" cy="1508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9" descr="C:\Users\Samrawit Demeke\Documents\SEProject\slide\Ras_Mikel_Well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89336" y="4318590"/>
            <a:ext cx="1114931" cy="14761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1142999" y="3700130"/>
            <a:ext cx="866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Bahta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Hagos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Mengesha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     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Mekonen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Minilik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808" y="5952462"/>
            <a:ext cx="9920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Atse</a:t>
            </a:r>
            <a:r>
              <a:rPr lang="en-US" b="1" dirty="0" smtClean="0"/>
              <a:t> </a:t>
            </a:r>
            <a:r>
              <a:rPr lang="en-US" b="1" dirty="0" err="1" smtClean="0"/>
              <a:t>Teklehaimanot</a:t>
            </a:r>
            <a:r>
              <a:rPr lang="en-US" b="1" dirty="0" smtClean="0"/>
              <a:t>	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Taitu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Balcha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Abba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Nefso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b="1" dirty="0" err="1" smtClean="0"/>
              <a:t>Nigus</a:t>
            </a:r>
            <a:r>
              <a:rPr lang="en-US" b="1" dirty="0" smtClean="0"/>
              <a:t> </a:t>
            </a:r>
            <a:r>
              <a:rPr lang="en-US" b="1" dirty="0" err="1" smtClean="0"/>
              <a:t>Mikael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87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79944" y="79563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sng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ደረጃዎች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b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en-US" sz="40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Levels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55898" y="191386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1 – Battle of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Halai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2 – Battle of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Coatit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3 – Battle of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Amba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Alagi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4 – The Ethiopian with their mountain artillery vs.     		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Albertone’s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askari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birgade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5 - 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Arimondi's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brigade vs. the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Shewans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6 -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Dabormida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vs. the Oromo cavalry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Level 7-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Baratieri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vs.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Gojjam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forces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0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62237" y="1456629"/>
            <a:ext cx="25003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upload.wikimedia.org/wikipedia/commons/thumb/a/ab/Baratieri.jpg/150px-Baratie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7636" y="1414130"/>
            <a:ext cx="2143314" cy="31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72316" y="1779860"/>
            <a:ext cx="6173972" cy="23444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Toselli`s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troop movement towards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halai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Bahata`s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troop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besiged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Italian's troop (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castellazzi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220men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Toselli`s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force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araival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attacked from rear ,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bahta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die and his force fell apart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Italian side 11 were killed and 22 wounded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83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42281" y="32474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lgerian" pitchFamily="82" charset="0"/>
                <a:ea typeface="+mj-ea"/>
                <a:cs typeface="Times New Roman" pitchFamily="18" charset="0"/>
              </a:rPr>
              <a:t>Level 1: Battle of </a:t>
            </a:r>
            <a:r>
              <a:rPr kumimoji="0" lang="en-US" sz="4800" b="1" i="0" u="sng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lgerian" pitchFamily="82" charset="0"/>
                <a:ea typeface="+mj-ea"/>
                <a:cs typeface="Times New Roman" pitchFamily="18" charset="0"/>
              </a:rPr>
              <a:t>Halai</a:t>
            </a:r>
            <a:endParaRPr kumimoji="0" lang="en-US" sz="4800" b="1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gerian" pitchFamily="82" charset="0"/>
              <a:ea typeface="+mj-ea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03498" y="1780955"/>
            <a:ext cx="5486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Bahta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Hagos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Born in mid 19</a:t>
            </a:r>
            <a:r>
              <a:rPr kumimoji="0" lang="en-US" sz="2800" b="1" i="0" u="none" strike="noStrike" kern="120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segeneiti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Dejazmach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of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Akkele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Guzay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	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provinceof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Eretria until 1996)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Major events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Telegram termination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Toselli`s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move to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segeneiti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Bahta`s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retreat to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halai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pic>
        <p:nvPicPr>
          <p:cNvPr id="6" name="Picture 2" descr="C:\Users\Samrawit Demeke\Documents\SEProject\adwa\Bahta Hagos - Wikipedia, the free encyclopedia_files\220px-Bahta_Hago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8410" y="1160430"/>
            <a:ext cx="3515835" cy="49221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7486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4074" y="2013778"/>
            <a:ext cx="5996764" cy="2344449"/>
          </a:xfrm>
        </p:spPr>
        <p:txBody>
          <a:bodyPr>
            <a:normAutofit fontScale="92500"/>
          </a:bodyPr>
          <a:lstStyle/>
          <a:p>
            <a:r>
              <a:rPr lang="en-US" sz="2400" b="1" dirty="0" err="1" smtClean="0"/>
              <a:t>Toselli`s</a:t>
            </a:r>
            <a:r>
              <a:rPr lang="en-US" sz="2400" b="1" dirty="0" smtClean="0"/>
              <a:t> troop movement towards </a:t>
            </a:r>
            <a:r>
              <a:rPr lang="en-US" sz="2400" b="1" dirty="0" err="1" smtClean="0"/>
              <a:t>halai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Bahata`s</a:t>
            </a:r>
            <a:r>
              <a:rPr lang="en-US" sz="2400" b="1" dirty="0" smtClean="0"/>
              <a:t> troop </a:t>
            </a:r>
            <a:r>
              <a:rPr lang="en-US" sz="2400" b="1" dirty="0" err="1" smtClean="0"/>
              <a:t>besiged</a:t>
            </a:r>
            <a:r>
              <a:rPr lang="en-US" sz="2400" b="1" dirty="0" smtClean="0"/>
              <a:t> the Italian's troop (</a:t>
            </a:r>
            <a:r>
              <a:rPr lang="en-US" sz="2400" b="1" dirty="0" err="1" smtClean="0"/>
              <a:t>castellazzi</a:t>
            </a:r>
            <a:r>
              <a:rPr lang="en-US" sz="2400" b="1" dirty="0" smtClean="0"/>
              <a:t>) 220men </a:t>
            </a:r>
          </a:p>
          <a:p>
            <a:r>
              <a:rPr lang="en-US" sz="2400" b="1" dirty="0" err="1" smtClean="0"/>
              <a:t>Toselli`s</a:t>
            </a:r>
            <a:r>
              <a:rPr lang="en-US" sz="2400" b="1" dirty="0" smtClean="0"/>
              <a:t> force </a:t>
            </a:r>
            <a:r>
              <a:rPr lang="en-US" sz="2400" b="1" dirty="0" err="1" smtClean="0"/>
              <a:t>araival</a:t>
            </a:r>
            <a:r>
              <a:rPr lang="en-US" sz="2400" b="1" dirty="0" smtClean="0"/>
              <a:t> and attacked from rear ,</a:t>
            </a:r>
            <a:r>
              <a:rPr lang="en-US" sz="2400" b="1" dirty="0" err="1" smtClean="0"/>
              <a:t>bahta</a:t>
            </a:r>
            <a:r>
              <a:rPr lang="en-US" sz="2400" b="1" dirty="0" smtClean="0"/>
              <a:t> die and his force fell apart </a:t>
            </a:r>
          </a:p>
          <a:p>
            <a:r>
              <a:rPr lang="en-US" sz="2400" b="1" dirty="0" smtClean="0"/>
              <a:t>On Italian side 11 were killed and 22 wounded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1026" name="Picture 2" descr="https://upload.wikimedia.org/wikipedia/commons/thumb/a/ab/Baratieri.jpg/150px-Baratie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899" y="1339703"/>
            <a:ext cx="2228542" cy="3241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QTEhUUExQWFhUXGBwZGRcYGBoYHBwfGBocIBgaGhwdHCggHBolHBwdIjEkJSkrLi4uGh8zODMsNygtLisBCgoKDg0OFw8PFCwcFBwsLCwsLCwsLCwsLCwsLCwsLCwsLCwsLCw3LCwsLCwsLDcsLCwsKyw3Kyw3LCsrLCsrK//AABEIAQIAwwMBIgACEQEDEQH/xAAcAAACAgMBAQAAAAAAAAAAAAAEBQMGAAECBwj/xABAEAABAgQDBQYFAgUDAwUBAAABAhEAAyExBBJBBSJRYXEGE4GRobEyQsHR4VLwBxQjYvEzgqIVJHJDU5Ky0hb/xAAYAQEBAQEBAAAAAAAAAAAAAAABAAIDBP/EABwRAQEBAAIDAQAAAAAAAAAAAAARARIxAiFRE//aAAwDAQACEQMRAD8A33IkIXMxEqUFJDCTLqo23lZaM51s2sVfGdpACwZQNx8Aq9GDOBBXbzbKpoTM+ETMxDM7ZmFRyEVKawlJOU5jqWZujXp6xvx8c33rO78Npm2HUr4ZadEhyOX+eccDaiQhRASVbrOxFL/+TmEUmYRwiczE6Buto3vjjNOMLtrIQtrqCqChKS4frUHrGtpTyVliVJDgbzBnJonhCRc7L8IoWuB7RkzGqc3uXbR7iDiqYYWc6s4Pw/qJp01/fKOlz0qRlWspyAtlDvyNRXnAmESpYVl3QkOVWYa6+mpMDTcQMoLb2h5c+Y+vKKE1w09ahmmFeRIcqeppQDR/LrEWJ2rnDS05EG4BJUcv6mvZ7NSOZsyYcOkEHIQFcqEv6+8AYVWRK2AJUkoH9oJGYjmQG6KMETRxy2fvC4NLt0aMyqy58z71h0eujQP3ZI5P7xJMlkAAPavCEIEYimut+riOVTuBPjG1Ia8amAlnhQrB7SKTvAKFibEPo7HSOJ+M0BNuvvAuQ8KfusRsTSFO1YhVK2jlC2tGLS3tHJ4esRMMLjigumtPe8MpW1klJPwrd624UMIEARmQs+kZ3Eeq28okhRdNB5fmC1Y0LlvqGoGFtRFYmLck+MbROaxgiXBG1QlTmwZhqWanWJ8R2gXNJfcSCDkFDY16fiKSrEkqc3jJuIKiSTrp6tyjPFqryjbiQGZ+b/aMilonABveMjX54zy1ee2UxEwIyoyDIkhIqBU0EKp+FzSwg6Es3KgHj9Isu0x/USO5ZkocKNqK1auptAWMmnMtpYclqrJArVmAaDNMDbA2EibLm5gxTlLs5argQgmYY2HPSPQOzE+kxLIlFQDFAKypq5SVOwppFclT8xIKCd4hgrKDU8BxiuqYVYLCJAmZqKbdJ+g1P3gKSBmY0BuTo+rcos86RKBcyVirUXx5HpAuJkyUkEomPoXFCLQ1RrDywZqcMAEoAzLLuVrZ6n9IBYAWqbmFOLlpEyYCzBRAbkaNyg1a5T5jnzGrkVrEACDmcKfSlIgao7SIRhEyUSEqKQUlaiXqXBAiuIUGYil/OG0uTJItNJ6JjpWGlj5Zmmg+8BLJkwZSAPGCtlmUZoM05RWrE1alIOmYSWLom/8AGBp2HQ/wzH5gfQRADtbuzMOQ5k8WavKFy2sAYbKkAigPlHCsJyVaFBcVhkiSlYLPprzgjs+iSqYM6gmmtH414xFNw7WSeGkDKlGhYs8IG9pTIVMzSKIYBjcmrmE6ZY5wfMlOSQGGm6PvG0yR6cPzEgaQE2CnhvLXLmSUywCJvShA4c/tAHeEv5W4RJ35ysEhgRVuXG+kSL56k5QADm14eEDZonmID3rwYxGpBiacKjkGJG5Rw0BESk0FIyI0qLf4jI7ZGJr2LtOsjFlywWhIbSgIFPM+cV8TwCv+4gE60rTg9K8oY9pMamZiQrOMqpSSCK3UR5h3IMKUTE51pSWS3xMQ/E1jhmNHfZqszLVykqFCP3SA0ZUqUFD5j7/iJti7bQgoCJeZdd8XKSN7NrRnHCBFrzzVKD5c9AefPp7wFOmSVqLaEX6H7esczpJBzWYbrBwSNW878X0g7Cz2NBdnYVYEuB4loIRJRNKHdKwoOl3HB34g/L40EBI5eESShw5JevQ/X6R1OwOXNmBokeZ/zDIYRlMpwQoAvpq8dzcO5mPVka+Xv7RUFErDCpI4ewr6xIZAccwG94Ow6WANKsK6ZW/EdIl5lFRsA3s/vEnEyUALu1D5wDLla1/P4BENcQNxR5DzFDXxET9jdmDEYhCCDlzOoObBsw8aCFLJ/DzsmiaFzp6ApB3UAuAf1K58H68IZYn+H2FmlYlFclSaMSFioGjkgVGr1g/tV26wuB/pn+pNAYSkUCWFApVk00vyiqbG7UYnHTVKQe4SQx7lOZVLOtQPsIEpvaLs+rDTVSpjFQNxYgihHKEKJIYAjl0NI9B/iVs+dLMqae8WlSMmddVBSSSyjqCCSOhikpQCAKkg5nHPSNAJiJNWasBmRlDkfL7w3lo3ibsP8+MRKTmDHg4HD/A0iqhQuSwsXGvtERlUI/Z/dPOHOIl7jAEAgU8aekCKlUtSjUiohYcKwe5Itw6xGuSHD+OtIaIluahn14QNjJTKtp7/AIiqLBK3oiy0/fGGEuXv14fiIVS21v8AmIg0tGRrLGR2D0PtDstEqaUodKVJSaDM1S7OeUL9kYY95mDqdykFPOzOYsnaJbTUq07sH0Uw84r8jGELATmBTulqXex5n2jlnRC4HFKGKSpTgAqzgBqFwoMORNIdYkokTyjMruiM+6nMHXWrF7MIXbKknOf1FZ3ia1/IeLhLkBBIUHyhDmlac4NWIJW0sJlATOKKk1lKL15G/wCIFRjJKZi2m7oS4VkW5qPlZ/NoP2nhJYloZIFQCWrQe2sSbN2WhLFQ+IqpoUg05gWg9FEdqYdZzZ15izpEtQqOcE4lQCVlJWtQqyZZYg1Z7NX0hhhtnooUtZ2PGlBqLGGqUZpbAZXA8CPwIyVX2SErSlkTVOS4ShLA9SsOeMNE7KZOUSZrOalUsA3dt4xx2aVkGRVwTVrnXxiyLYhLl8pA60P1iSobRwIlJ/0CSHouaPM5UloG2RjMRLxEuZJlhCQlyy33T8TEj4mNKM4i0bSR3qVAhno1vGAJYYBIZmyv4CvsYqlR2LgBNnzJk2RPnstX9IEAu9M6yXJ4sKxcdky9oLVPRIRLwiQnMkJAJNWAcig8IUS8WcKpExKzWihc0AAd+LExrbu2FYiYFJUmUEAgrK1jMafKkFwD9YQYbf7N4hMlK500TFBTkrJXTKr5ai5ApFYnYFQIpLs7iWLNe8WzFdpFrllMzu1KAIGQnKp0nKajzHKEOLxZGVJqSkpta37eAgMNIWywQgqSCQyGDMWDAjhAM3CzSSE92TmYkJNga/NDmQtiplVygg+No42ZKuq5APQubwgumyZhcHu2TwSr/wDV3MBbQwkxIIzoZvlSS9esHT1E52AJKjRzRjU+kD4NILrV8QNE6BiX8becKDGWQlDlFWd0W0Ot4GxIIJYi7UQNC3C0HT0Zi4VSp6O9IGnkVGjeweJBxKGZgpTBJNTAa5DIcqPO3AnhDAj/AOpp1I+8L8SsZFDXL5MWcQAlWhySHjI7cRkejNZetdpsIThZU5YHeKUpDpAACcoy0sLnnFTAKJhIAUbB/Hh1eG/aPFLTLlywo5CVUJNSLG7QvwKHmgM5YD0jjjWt7MWe+l81Gvhf1i6zsKkzlbyVhk2OpFjzf3il4BQTiU0fToS5+sWvDSMkxaQzqIUONf8AEGnE20pbpAYuainl5w42Xsha5SVrmZCBTKlL1NgVA8dOEKEoosrKQCFZTmAYcq+Lwzm7f3ZctJSZhajgs1SWBOnGApcZsYShmTNUVHiUu9HsAxrHR2LKMp+8mkkA1mr1uweFG08Y6swNGLjRxrzg+RtUGUkNV/AgkvTqD6QJynYksLACluxUTnVo768o5Ox2mIKJ02oV/wCoToOPUQL/ADhCioFyRbkFacqGJ8NjVd4nKKCW/QKD/aJJcThSmpnqcsWUEkUfgLVgLaMuelCt6WRmBfLld2Y38PCC8XiQpSQA7ppW4cfQmCNk9n5+OGZSu5kJUEim+pgHNfhHCJK2cDMnKKJypaEud8qYJJG6+lS3nCTFbLxchfd5Ccx3SneB6aHwi7fxD7NokZTLBCFjKSVEkFPHMavfzhFhcfMTKxEsCWBOlIl7uVDM4Kkp1JS4LQhvBYGXLlL76alWKWnKiWhQV3f90wigJs16woxM8lSVKcMCkODXiQbROuepUxK1hyGDBISKWdqmJ8ZhkzMh+BQchhSt3BvEg8zHIBUqoJS5pqXZuTmBv+ohICUcvv7wcGytNZSksEKT8w4Kc3Bq8ax8zMTlUABRinnTeAMKKcLj0AqJJqOHvytHM3Fp+Xi5enF7wQpZCSCE61D+sT4oApLAHMNdCw/fjEiGSsEqYhIAf4gTxNjWOcVNuQRUAavYconlYYJJI6EddI4moLGtjb7xAMpRdLuNHCSeDPSBv5ZajMZBypcOWHvasOZMslCXoCrXlw8jHK5pUmcE6lbNwBT9h5wUkIwxFMg8/wARkHf7oyNXWYs23hmMlwKqb0f6QrkqKl5AAkuzh38S/KHHaOcnu0qFWWAFVDXDtCSR/q3ufStYcOipUppyVjUhMXBCklfMhPpceMVachlyeBX9KRYdmzM04DLuhr9W+sGnD+Ts+UAHl7wFDqCTo/WIE7KlJCE5BRsqW1LDMrmAwH5g7ETTnWyrZuINHLeTt0ivy8bNQsH4qnI+9YFn1uBeMk/RsGQZSilwEksApSa1J18IHk4AKMqXnUEZySAolVAzEnSpp0hUdqTUpQGBSS9L1cuTaO0baCJyAUqGUJqQ/wAYBofFn5RIcrss2LUmVOUEhDsWU3EVFnMMRsfKyu+bSstOrNwgTZm1M0yfMG7loAbsSOeoHrBOPx4VLSlxVRNTwow4V+sCAbYwvd5SVhTpuE5SkPTX0g/sBt8CcqSVOldBQsFjnzFPCK5tfHZiH0p5CF2wkEjMlYSyiXBqC7inrCntW3dnjESVSyzmqSdFCxjxlSlJUpKkkKBIPIjSPX+ze2E4qQmYPiG6scFC/nfxisdv9lBJE4JDKotQBBejE1ZiA1veBEuF7MzlpkzM8rJNtmJBFHD01tGtpdj8SEqUMikpDkJVWzmhbSHysGmZJwciXPCkglTKSd8CoJAqAlmZ3qIk2l30gY4ypsjKpKZiUEkKTmTkUSSWqEUqXPCFPKFTkk5iDS2reGsSDFIUlSRmJKSxUkgAnV4RzdolCyRajpPD7w0Riu8AKSgJuc1n0pGmU8hClI+EFNPndjxG76RKcOU1ASQ36vM/COUakrUXA7spP6CPNuMSoQSSKgVvozQEvODUv4UipFla6UaI17PXwqDUZtQa6QZgZxCuAH0iWXOSVuogihIHtBUF2WvMnKQQoEhjS5hZOksoB2CipJuB0JNNBDzDyMqjMTZRs1m09DHEybQAV3uGtTXjUQUqmcMVVdNf7k/eNQxWhLnqeHGsZG6zDfazmV0WmnHeH3hPg6z/ABFIb7UQnuASpiwIpQkZf81hZs9Tz35/aHFpvPQCtGpCn9vzDvYX+q50alrv9orim75QzMrNQHrp5w1lTClYKSQwJNOTDw1g0rMtTzsyS4ILh7ADe84EwGAxAmZtxKADrvkUZioEAs9GuY1hjvXzOFDhfWusM8BtagJFUkpL8qAtr+YynOKwZORK5VOImg+gQ3lG14TeOaUWcVC06AN8otHWIxgIJq4t5VJjg4ty4d+cBcDZ4CCci2WQSxSd3wiDbskJbd3AQXJFC724kxa+zm0pQkHvDUk1yk0FNeEVTtLNSpyFMnNa5Lgt4ViSq7XxDgsPi9XtDnYWyO7ypV8S1CmpKyAPAfSEk2aBNRq1QDxAo/IXhxszGq76WucrcCg+XQWvoGMaB72G2j/LT8pIEuacqku+VT7pJ46GPS9o4JM6WqWqyg3Q6HwNY8swoOGlLmhUtZUCiXLLEgG8xJpQBw41i89j9t9/hwVfGjdV4WPiPrGSqexkrk46WJhSjISCTQVBHH9vCr+Jk4Kxaikle4lLJO5QPvHqbQ8/iRIIUicgfFuK6iqSfCngI8+xCzlIc3t7mHAhwexBMlKUu6g4IBGVnA+UuHd2vCTH7MVIISsgg2UHANeYEXnBrAlIYuwSPSvrA3aefLVLEuhWxKeRJoTwENUVHC91mZS8p0YEgcSwYmGomnK0uaVZiUgqTkOj0chmIjnAYZOZPeApZyVIdywqwa5jiUgKnNLzkIJO+QzA2pcmlYQ6SmYKKvd2v+29YyfhcqXZliiuZcOIIxkh1bhyks5HX2pAuOwcxCSe9BcgkGlSWjJYVrGZIURUmp6/eAJuJUlIIrlUDToX9SI0rOhO+HtlyqIv4H14QHjMQoHKwIbiT9K6QwJDjE6s9z4xuFaLW9D94yNzBV02vKT3JKjlyoBSGzOWSMvKmvKEGyJ6xOJQqygz2uASfCHu1X7gc0o9kxXMAKqTYqPs/wB4M6WrTtBaMwKGVvE57E1sz0D2grD42dLUlUtImApOeUoOFaDm4+sJMhCkgqBUSHIsKWPv4xZtmEZpSG3hlOYAavumtTrBpHjbGHBQUKMtTkLlTQc4LaHUcIKlbHSR8QcocOWLXcAh3LRz2rwSJ0ojKCoAso3oCb8miHszi8X3YQZqVISyQlaQtTUcgkGjGMk0VslI1fMCKm2h8wDHKNnJ0LAgkVA1FH8H8TB2HlyQQEy0KAoTlSNa1at9OMd9zId+7QwpRIt+zAQmGwy0goADN+pIY1qXNoSbYkhKgkirE6FLOwLh7ZYf4bFS0llBCQaFh5DmweFfauSlSkrbMhSWZNxUsSBxeJKZNlA4lCQCenSH60BKXrXRufnFfwiAqeopcAA1JhuZVASoE8AXjWjG5G6rMw6EUPIjURYuye1EysSElgmbukCgf5S3WnjFeSoksKv9K/SBHLu+UguOL3BjJev7cwAxEmZLepFDzFR6x4riHBYmouOYj2bY20BOloWDVQDjnqPOPP8AttsZQxuSWkPPYpHNRZXrXxixE5zplAuLgCl3DiCcLjMiXmIQSzcPN6Re5PZBKk5JhCikBKFOcycoalWbk3jHmO31zJU1clQAUkkGkIFYjbBW4EuXkSkkBsz2F/pA+FwwloemdVS2nKIdj4dY3yKEhidQDcDg/tDnETABvIUp9ApJZrNuiLUTmVlmlWY8Dwq7wPiZ5UWUMpAI5aPf0g/GT5RD5Jjml0fnV/KAMRMBUD3a6v8AMkPW1uBiRbjWAs7J04mg9feBJyDlJo6gH8on2gokpQiWoOXIUsKoKk/CG/EdrWVA/wBEM1P6nWltGhBNKmgBq/sxkdEjWX/zMZHRlbMaP6KH/wDbl+qUxW8GoicRxJi2dopyDKlCWGyykgi1UgRVZTqnBhc26iDDpwmX/wByw/Q8O0rUJgAqwBfolr+PrCnEy8k+WXunKQ1UkGgME4xahiDU5WL+Ap7RkrMhe6sqIJ4cd5Q8iP3SNSpwyOklIytlt7XoDFak40hK1KBKrApNLEAkHmfUQfhkLUySoS1BNUmlXfWtSpoITvDhgkOakltBxq/PWNSsaUEKVYp0+beb7GIv5PMAMwarAZiSSBqzescYzCiWtO7MLhh8IqRUVJcfusZIqbiHQXQVZQW0vUEnRjESNoTEoIBBSQaKDivCCkYMiQteUqWQWTmzqfgGy68XixJ/h2pUtlzglZFgkqA8SQ/lEnnOxsOCgkhyokufIRPigEUDf7anzieWlOEmTMPiFpCkKIdi1agg6gxqeiUsvLmJV0MKByVuVOKMGF/2Y5mTgXrfVoJEliW4XgabhVcPOJHGE24ZQUEKXKSouCmuQ6XqRxizfz2aXJxk/LnkBZSQQ00FLbvjx5x51iZaglTigh3OnH/p8okJeXLmBIf+4MSBqw1iS+YDbWYJUEsbqcjRJUpv9yhHl0/DibOM6atW+sGYDUVqW4DTpE+H7QzO73U9ylspyuorepqpwzgUHCDlBU6gIWLqVR7FnLb1aatF0A8/HZggBLBh0AS7D0gbFzspNHoWbRqxPNweh+V25l3jczCkgsC6QCDQ2oq9/wDMBIjiw4NyA3jHc5SlVFnHOzCkbx2E4OBrQ3d7j90hfLnKQMjg5XYMaPrX90hDvETspUWchBHi4+59IjRiEiWEiuZN+Y+tYXTMRQOatrqXcv6RwuYpOYhyB43NGhgrlcxIJe8ZECgSXAv0jI6Rlacey8MlTfID6CEC1soN8R52iyoT/wBigN8ifQRX8amqCBz9axnDphKSy5JU5JIvq0PZ02UZxzULM3HgR4tCfvpi+7mKBOU5Qeth5CCp0qYuaFJQ6UpAUpmA8eMBFY/DJmKSx5auOnJ40mRMTMlpK1UNNSkDTrHOIxAS2UocAWUkqIzDRL16/SCJ+K7tecVccCDU1FOhgJ/hcaSEFSg/XVvxXrGsRiM4SXYIUwJN9X5wpXMKpdWS7kFuJs/QesQS5MxDb2cktUdLekZK1px7JDmrukA3pqONIMXtaWJcz/WMzJm3lqUHfmr2iqzJpLWzV04WHVoe7B2QZ0mfOcqMtkoTxS7r/wCIpElGx9VEKqrXzc+pgNUgNaLT2u2UmVjJwSGSrKpI5KSD7vFfmojQKp02YKBam/8AIxPKmzDdaz4mOMYmlIxGtIQMwshc2YmWFKJWoC5Pi3K8ehdq9mJGCTKlpCVIZDpCqgmuZxZ3JPOKN2RSVYtBawUfSPTlTQqWpKllinLdozpxQsICJMpwAHUxIuxIpziaTjgDl0I1PDTzrEGzZau8EoFgJqw97m7G8D7RK8yt51OXJL2oOlIkaTpwdR8ft9I6w2IcNSzDrqfzFanzliz01iLvVoBJqS3ENd/SKKm+OOVgmrjMWuOIMKp1Zhp8RtTQRHiNpKOUsaBja0ZOxjscpoCQTxNh4PpFEg2jIASpg5BF20S5gKalOV2or2FfJ4yfi1lKUjRJdWUuq1+r+EDTJ6WYdRf9Jp1hwI++4P5CMgXveWpjI6svQcBs7EiRkMiaEhN1Jy00KnY+kLsHh5a0ZVKQhSAQStaVCp0ASTxgIT5k1BUta16bylF+tY1iZYS6hTMEuRW6HLeP1jBNu9w0oobEKVlLgIQVA7tHeh4RuYuRNV3qkKUFgPLMwSylQNXTV0kWI5iFicOnuJRSCVJLrVoxcJYQThtnpmlTpCiElnHAvATWXOQhBMnDoJIAd1LIFTXQRyla5gOcu1RQJGjABvOBMfsIy0IWlSku4UUkgOQ4sYZYZKghA76YFFnDv78oC4ky1BIuaqDe8E5Dm5tTo1GhjLwy0v8A1VgZmDpQfE7vKO52CmZkqK0qzJF0AEXazUjJbwuxZypfehIyMVOVJFE3UxILPR2vFm7L7JmAMtJRnNCa/K4cO4pxaN4aYn+V7srlpUJaxmBBNVE5CkjMAS3wloK//pU5goJVVQK0gIAG4QcpuovxakSJe1vZ+cVS1oTmK3TlGVxlDjWrh/8A484radkTSkHIXUApIJSAUlKlZnKqUSTUaQ7XtdBVh0pKkzJU9SwqaUJSUKKXzKzULJZg97wLtfbyDNnZQ6CSmW1ggSVS0tyrmhRHjNkTUpJZJDA7q0KJSogBQALlLkB+PjEY2XNH6CN7eExBSMjZ8ygpgzi51HGCUbWQFDNLzASkSyl2fLMSoueBAbxhjhNsSljKolQSmZSYZcoK7zuwEAAFCAAkli9qMWhAXY+yJom1CfhpvoOYqAICWVvHKxpoRxEPFYUgErISnKDcE1DpBSC4cawrmbbQhQSJqwAQsGWZZZ0pT3WYBmSEJZaRqaE1juXtRCpTKWtR3Wz5TlZ3yqAzEHgaBtbwaSqTM37VzaUNzHE9QzEMRWrl+saSd8H++OcST3iv/IxJomB1r+0SrNK2eBlmwiDeYGhtHKySWHhGERodTZoU4xC6MNPWIFpiRafOOFfSJIQiMjRWYyNBBs8/0yDZxHeNUChxYKAOnyny/Eb2NJClpQCCFGr6cX8IZbM2amelUkrSkqUCFGgDG58CYKg6cK+GEwuA6QBxsw8BDTYE5KJxzagipgbaOBmoSJKZmdCVGgFDlLZhxce8SStmqfMsJSVB01e1NLPW8BNdp4hJk5VG7VFxu0I9fOF2EnZfjYipHFwCz+JgtGDJITSrM5YMBQVaOsZs1SVKSUjMA4bpoQDATGXjDRyHISSODEt9fODsXOdMuoFgW5f5itSJIKm3kqoKAnW3nD7FdlcVJSVzEEouSFCnNtIIjfA7UQAkEqfKUs1iSreBzAvUDSIMdjUMkMXSpy+r1U+t2FzSK4mm8C3Kuv71jQl52zu7v8T6akRITjMWhSFJUC5UVZw13oG1DPr81qRFK2mhKUghSilNE0ACgpRCgS/6hppV4UbaUZYSBcwm77iA/Uw4FxVtKSUrSErCShQSkJBCCoKGYbwB+LgDS7UgSVjUpNCtIaWMyUhyJaWUkh6BdzU2DgwgwYVlmrcUSQLtZ6wsTMJoSrwJhC9nbGZRKApA3wACfmlgJFVUZQdgwrZ4ixmPUtZIZiVKAKU0BJYW0EVTZqVKmBCcyio5UitSaC8WCf2axUtJK5SwE1dxbU3tEXKpp1Iu9ucS9+SpVaaUGvhFfxaWBZxrr+xEUhLgHMQ/MtZqxRVYZ+ILWSRzSPo0cBQ/Qj/l94r6wSPjPKv0jZCqAXZjU3GvKkQp9Nmf2J8H+8RkgvueSjCHe/UY4mLIcVrW58okeLTy9YhVN/tHmfvCRWNVUMQ71hbNUsNvFupiVWTwEZFNmYpTneV5mMjcT03B4WQiYShRUQc24CQTUEAsxDNrDbCykMnK1BYgeL+OnKJsIgS1FAZSQ4y6uzApYUrz0ifucqSCADdQcVFdBrWOdaL5801GUgVtz5Dn7xxhgrKA1nFSz1o4e4tB6p+XQBNPiS/lwOrxFMZagRmU1xlagehMCSSp9QCrKNc9neOpKgqqkueRIHWhjSCAneDvrUG2jCJJUsizM9hX1aJOFYKWpQ3lCjgMHBrUnjFjxHaacqSZRCVEpyk+jkDlpSEk7FS0qO6ylBixLdbafWCMIgkAgOMul9WgQeUJgYKAWwPAGvHhA6phYpUAw4J9uEM/5ZTBRZwdXBuGBp7QMrD3zJ+I05+XMRFVdqb0xKWNE6s9zC2YkVDQz2lLWZymSTlAcNZ4GmSSEuoN1pGsZCy3EieQmlj5e9YV4aXSHK8P/wBqo8S//ICFmHllt2vKECMInfS3GHkyUpQZRzdXoP2IW7DlZ5woo5UksAX/AMVh66dXd2AAqzekGnCfHYaiiGYuwL8IXbNQRLBY3anX0ixYiSQCAKEEgu/gWrCjAH+jR7l6c7QpwJGa6TXX6vHZw9FDLwFaWOnGJVOw9P2I4mrLjMD/AG1NftAgU6WlyxA5V0iJZ/tBo71ryhliUirO9iQHdoFElJBZwW1fjEiifckAjgx/MAzZJLvu8zXz5w2XLaxD2t6wuxuEUNHpx4xAnXLqWYxkdKknhGRuCvaDNM094lJCRlcgVDAAW5v6RIMGSXUXOpKuLHhHAxISlQcoFqFiLFnUC/l5xtO0ZORpeGyk0EwzlzVf7UsBpwo8c2xSMVMCFJ3GDCozECrAO7dICQqZ8YQcuqQClxZ+X5jpWFzoJAUXu9A4Apewc34xFiJbfEwcC1RSimy3BueYgQn+ZSAysySqjOS1WFhd4MWhGVKe8CS53iSQ5y0IJrCadNQkE5yZnFgwDVzHXlqIzZcpK5wl5n1qNGsPH2iR4cOWUpXwoGUkIVQ8SbEH6xNh8QgM+oJAoMw1I184ixGDmIQkIKgHZ/lPBID24uICmSi2VRyLBuQDUe34gJ/I2jLBG4P00cv5XPpHWLnBaT/poLsXIoAfTyhCiclTFaswSwdLhzWoa8MFLSWSAlwG3wS44Nx6xItwkqccQtctMsaZ5hLFqMw0hd2lw81SmmIyqLfD8PhDGWpbzQA0wqcD4QW/S94Fw0ubMnDvVL3S5CrUGnjGg42jsrLIKWzBKQRwcAE6RX5gSkZkS6q1qw8tYu+0pqTIUirsA/jVnhBMklEkhCyUqNnTTmDeKoLsKScilqNVlhcUF3bSCe4IJce4/YgyRhClAQkkMLm3PwMRqJSSTUmm8T6B4EEKFOzBVCwN7Nf7ws2QsiWrKA+chjbn5Q8KnGUAWfgB5e0I9mSkNMz5t2ZoWo34jSFFK3PwuxtRuEcd8VM6Ukp0YGn0LtGDC13FUNAeNNecczZRq+o0Pm5+nKBN42aWokeYHkRAoklQfK5oCH1o3v4xJMwxHxVsW/VAhnqyqSnwrZv2IgGxeHUhRCklI4K9/OOdmYFWIWmUggqUoJ4sC7q6CNYtUxZKlDM7A3c6DrURYP4cSinETFrKUpRLurKKlQ1VRw0Sef4mSUrUkmqVEGnAtGRvHT0qmzFVLrUaUuot6RkdGXr0/BomhGZ0UrTdYWUwPxQXh0S0gFACv/Iqdj8QPWlokxssICQEKCXylWU0o7OSfyIikTkyryhnzGorRrg3SY5Ohni0IKf9BTiuRIIFbUcV5mFc2blBSrDpTLUHDlzXUl7uxhv/ADSpiFPmyk27wnzcuxgealGYZgXSAxq3Ol6GJEm18pJUpLDL8IuDSp0AfwvGtlAGaGrQKzO17DNqWhkqWlgDqf0jjrrGzhQCSGTmBCns55UYUgRls+TPGZl5kGpIqRdh66QPtLZLsVKBJqGchqO5uGNA/CN4LCEZEhZSpNXSSOdrM9IeYWUVAqWA4ooWzFhdIpW7xJSsBLyrSU7pBfLQhibDwhrjMTmmOCoqIf4fm6D90hvN2DmUFIQneJJerPVoNlbGTKKlk152HIDSJKxPlmSjdW5JJIVvBzoxqkjlxiKThJgSqaWeYQkPejk5OGj+EH7ZwqpinAzdBBmFwJIQTdIACS7AcubxIgxxUZSgU3YVve8ONjbPKpJRRjoIdHBAghSX/dIL2bhAgEAQpW8Vs53chIFOEJsZss6sw4t4R6JiMKltHgKZgATWKB5XicKsfLZ2y+/M/iEeCmlMyYCKvZyKl+EetbS2Q6SAR9Tw9YoUvYKkzpoU4fUdYagkyQpNaVqGOa/mQXiKaspFbk1Af2MGT5IybpdTmhB9zC/Fu4NAQNfCvUxJDNobnqU8KMTAndAm9FfQQYiW5dRTRxU0N4hVLN0qBteljo4hDlSCknKFB2DVr43vClEwpXmSSS76E0LuPLhDGbilJTmZlOasTfh5QsnJGUKcgMz0dzxiRNOBUoqe5fzvGRIJL3Z+bxkbZfSGzhIKM+JmkFcwLyKLuJb5UlhqKsNB1hP2i2eETpk5K3C1OAkGmavDr5w02h38uZkTImLGVSlLyFSWyqYBrrJFh9REWysSvEgZsPPQFOEqmNLJylyMrApszkVAu8c43SPZ6k/pIcvWxa9w97wzk4r4gWLNulPxO1q6HzhuNmzkkJ7oklz8YYAka5QOFOsRHCrNQgUFR3gKnBU51LuTowgiLZ2HQvcSF71VcS3xBzb0juXKlIyIJA1ci54NqANYZbJ2aszMzMGcXdwAK7t+cGf9NJUAUJLXJFb2B4QQgAhJJ3kNZiR526QXgCXdwRwdwX6coIRsIBThCW0dz1eC8NhQk8G0AaKBOiWp9004NA8/DqfeY8RxHSGcpQ6R2pIMagJk4cAs1uUEIkQYqXGwiKIMmS0SoRHeWNhMKclAjlckGJmjQiQRcgQrxWx0Fyxcw+UmIly4olF2h2eYEgtz18aRTdpSzKWxSSONurco9lXh30hPtPYiZiWy+MZheO4nugSBmHHKxv1iFSQCCAwvX4otO2NiqlKO64OtKN4RXpmFTkJqCXbU8WrrFUUu5ZwQS3pSJcfhAEJUUsKBVqtmanG94DxMpiCk14XPjHc7EqUG32qaBw/XhUwhX1Sh084yIpy6lyx4NbzjI3GX2WYwxkZGWgW11kSlEEg0t1gJEw79T59YyMgJSmYe+FTVKXr/AHQx2MolnLxkZBi01UanoPeMVGRkISJvG1RkZCmRsRkZEmhGRuMiSNcdxkZCmojMZGRJ0mOCI3GQIi7QpGU00jzbGiiup9oyMjG9tYW7UlJBlsAHCXYDnBE+WM5oP9Mm2rKr1jIyJKrjxmmKKqkmpNTGRkZGmX//2Q=="/>
          <p:cNvSpPr>
            <a:spLocks noChangeAspect="1" noChangeArrowheads="1"/>
          </p:cNvSpPr>
          <p:nvPr/>
        </p:nvSpPr>
        <p:spPr bwMode="auto">
          <a:xfrm>
            <a:off x="207434" y="-1790700"/>
            <a:ext cx="3771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xQTEhUUExQWFhUXGBwZGRcYGBoYHBwfGBocIBgaGhwdHCggHBolHBwdIjEkJSkrLi4uGh8zODMsNygtLisBCgoKDg0OFw8PFCwcFBwsLCwsLCwsLCwsLCwsLCwsLCwsLCwsLCw3LCwsLCwsLDcsLCwsKyw3Kyw3LCsrLCsrK//AABEIAQIAwwMBIgACEQEDEQH/xAAcAAACAgMBAQAAAAAAAAAAAAAEBQMGAAECBwj/xABAEAABAgQDBQYFAgUDAwUBAAABAhEAAyExBBJBBSJRYXEGE4GRobEyQsHR4VLwBxQjYvEzgqIVJHJDU5Ky0hb/xAAYAQEBAQEBAAAAAAAAAAAAAAABAAIDBP/EABwRAQEBAAIDAQAAAAAAAAAAAAARARIxAiFRE//aAAwDAQACEQMRAD8A33IkIXMxEqUFJDCTLqo23lZaM51s2sVfGdpACwZQNx8Aq9GDOBBXbzbKpoTM+ETMxDM7ZmFRyEVKawlJOU5jqWZujXp6xvx8c33rO78Npm2HUr4ZadEhyOX+eccDaiQhRASVbrOxFL/+TmEUmYRwiczE6Buto3vjjNOMLtrIQtrqCqChKS4frUHrGtpTyVliVJDgbzBnJonhCRc7L8IoWuB7RkzGqc3uXbR7iDiqYYWc6s4Pw/qJp01/fKOlz0qRlWspyAtlDvyNRXnAmESpYVl3QkOVWYa6+mpMDTcQMoLb2h5c+Y+vKKE1w09ahmmFeRIcqeppQDR/LrEWJ2rnDS05EG4BJUcv6mvZ7NSOZsyYcOkEHIQFcqEv6+8AYVWRK2AJUkoH9oJGYjmQG6KMETRxy2fvC4NLt0aMyqy58z71h0eujQP3ZI5P7xJMlkAAPavCEIEYimut+riOVTuBPjG1Ia8amAlnhQrB7SKTvAKFibEPo7HSOJ+M0BNuvvAuQ8KfusRsTSFO1YhVK2jlC2tGLS3tHJ4esRMMLjigumtPe8MpW1klJPwrd624UMIEARmQs+kZ3Eeq28okhRdNB5fmC1Y0LlvqGoGFtRFYmLck+MbROaxgiXBG1QlTmwZhqWanWJ8R2gXNJfcSCDkFDY16fiKSrEkqc3jJuIKiSTrp6tyjPFqryjbiQGZ+b/aMilonABveMjX54zy1ee2UxEwIyoyDIkhIqBU0EKp+FzSwg6Es3KgHj9Isu0x/USO5ZkocKNqK1auptAWMmnMtpYclqrJArVmAaDNMDbA2EibLm5gxTlLs5argQgmYY2HPSPQOzE+kxLIlFQDFAKypq5SVOwppFclT8xIKCd4hgrKDU8BxiuqYVYLCJAmZqKbdJ+g1P3gKSBmY0BuTo+rcos86RKBcyVirUXx5HpAuJkyUkEomPoXFCLQ1RrDywZqcMAEoAzLLuVrZ6n9IBYAWqbmFOLlpEyYCzBRAbkaNyg1a5T5jnzGrkVrEACDmcKfSlIgao7SIRhEyUSEqKQUlaiXqXBAiuIUGYil/OG0uTJItNJ6JjpWGlj5Zmmg+8BLJkwZSAPGCtlmUZoM05RWrE1alIOmYSWLom/8AGBp2HQ/wzH5gfQRADtbuzMOQ5k8WavKFy2sAYbKkAigPlHCsJyVaFBcVhkiSlYLPprzgjs+iSqYM6gmmtH414xFNw7WSeGkDKlGhYs8IG9pTIVMzSKIYBjcmrmE6ZY5wfMlOSQGGm6PvG0yR6cPzEgaQE2CnhvLXLmSUywCJvShA4c/tAHeEv5W4RJ35ysEhgRVuXG+kSL56k5QADm14eEDZonmID3rwYxGpBiacKjkGJG5Rw0BESk0FIyI0qLf4jI7ZGJr2LtOsjFlywWhIbSgIFPM+cV8TwCv+4gE60rTg9K8oY9pMamZiQrOMqpSSCK3UR5h3IMKUTE51pSWS3xMQ/E1jhmNHfZqszLVykqFCP3SA0ZUqUFD5j7/iJti7bQgoCJeZdd8XKSN7NrRnHCBFrzzVKD5c9AefPp7wFOmSVqLaEX6H7esczpJBzWYbrBwSNW878X0g7Cz2NBdnYVYEuB4loIRJRNKHdKwoOl3HB34g/L40EBI5eESShw5JevQ/X6R1OwOXNmBokeZ/zDIYRlMpwQoAvpq8dzcO5mPVka+Xv7RUFErDCpI4ewr6xIZAccwG94Ow6WANKsK6ZW/EdIl5lFRsA3s/vEnEyUALu1D5wDLla1/P4BENcQNxR5DzFDXxET9jdmDEYhCCDlzOoObBsw8aCFLJ/DzsmiaFzp6ApB3UAuAf1K58H68IZYn+H2FmlYlFclSaMSFioGjkgVGr1g/tV26wuB/pn+pNAYSkUCWFApVk00vyiqbG7UYnHTVKQe4SQx7lOZVLOtQPsIEpvaLs+rDTVSpjFQNxYgihHKEKJIYAjl0NI9B/iVs+dLMqae8WlSMmddVBSSSyjqCCSOhikpQCAKkg5nHPSNAJiJNWasBmRlDkfL7w3lo3ibsP8+MRKTmDHg4HD/A0iqhQuSwsXGvtERlUI/Z/dPOHOIl7jAEAgU8aekCKlUtSjUiohYcKwe5Itw6xGuSHD+OtIaIluahn14QNjJTKtp7/AIiqLBK3oiy0/fGGEuXv14fiIVS21v8AmIg0tGRrLGR2D0PtDstEqaUodKVJSaDM1S7OeUL9kYY95mDqdykFPOzOYsnaJbTUq07sH0Uw84r8jGELATmBTulqXex5n2jlnRC4HFKGKSpTgAqzgBqFwoMORNIdYkokTyjMruiM+6nMHXWrF7MIXbKknOf1FZ3ia1/IeLhLkBBIUHyhDmlac4NWIJW0sJlATOKKk1lKL15G/wCIFRjJKZi2m7oS4VkW5qPlZ/NoP2nhJYloZIFQCWrQe2sSbN2WhLFQ+IqpoUg05gWg9FEdqYdZzZ15izpEtQqOcE4lQCVlJWtQqyZZYg1Z7NX0hhhtnooUtZ2PGlBqLGGqUZpbAZXA8CPwIyVX2SErSlkTVOS4ShLA9SsOeMNE7KZOUSZrOalUsA3dt4xx2aVkGRVwTVrnXxiyLYhLl8pA60P1iSobRwIlJ/0CSHouaPM5UloG2RjMRLxEuZJlhCQlyy33T8TEj4mNKM4i0bSR3qVAhno1vGAJYYBIZmyv4CvsYqlR2LgBNnzJk2RPnstX9IEAu9M6yXJ4sKxcdky9oLVPRIRLwiQnMkJAJNWAcig8IUS8WcKpExKzWihc0AAd+LExrbu2FYiYFJUmUEAgrK1jMafKkFwD9YQYbf7N4hMlK500TFBTkrJXTKr5ai5ApFYnYFQIpLs7iWLNe8WzFdpFrllMzu1KAIGQnKp0nKajzHKEOLxZGVJqSkpta37eAgMNIWywQgqSCQyGDMWDAjhAM3CzSSE92TmYkJNga/NDmQtiplVygg+No42ZKuq5APQubwgumyZhcHu2TwSr/wDV3MBbQwkxIIzoZvlSS9esHT1E52AJKjRzRjU+kD4NILrV8QNE6BiX8becKDGWQlDlFWd0W0Ot4GxIIJYi7UQNC3C0HT0Zi4VSp6O9IGnkVGjeweJBxKGZgpTBJNTAa5DIcqPO3AnhDAj/AOpp1I+8L8SsZFDXL5MWcQAlWhySHjI7cRkejNZetdpsIThZU5YHeKUpDpAACcoy0sLnnFTAKJhIAUbB/Hh1eG/aPFLTLlywo5CVUJNSLG7QvwKHmgM5YD0jjjWt7MWe+l81Gvhf1i6zsKkzlbyVhk2OpFjzf3il4BQTiU0fToS5+sWvDSMkxaQzqIUONf8AEGnE20pbpAYuainl5w42Xsha5SVrmZCBTKlL1NgVA8dOEKEoosrKQCFZTmAYcq+Lwzm7f3ZctJSZhajgs1SWBOnGApcZsYShmTNUVHiUu9HsAxrHR2LKMp+8mkkA1mr1uweFG08Y6swNGLjRxrzg+RtUGUkNV/AgkvTqD6QJynYksLACluxUTnVo768o5Ox2mIKJ02oV/wCoToOPUQL/ADhCioFyRbkFacqGJ8NjVd4nKKCW/QKD/aJJcThSmpnqcsWUEkUfgLVgLaMuelCt6WRmBfLld2Y38PCC8XiQpSQA7ppW4cfQmCNk9n5+OGZSu5kJUEim+pgHNfhHCJK2cDMnKKJypaEud8qYJJG6+lS3nCTFbLxchfd5Ccx3SneB6aHwi7fxD7NokZTLBCFjKSVEkFPHMavfzhFhcfMTKxEsCWBOlIl7uVDM4Kkp1JS4LQhvBYGXLlL76alWKWnKiWhQV3f90wigJs16woxM8lSVKcMCkODXiQbROuepUxK1hyGDBISKWdqmJ8ZhkzMh+BQchhSt3BvEg8zHIBUqoJS5pqXZuTmBv+ohICUcvv7wcGytNZSksEKT8w4Kc3Bq8ax8zMTlUABRinnTeAMKKcLj0AqJJqOHvytHM3Fp+Xi5enF7wQpZCSCE61D+sT4oApLAHMNdCw/fjEiGSsEqYhIAf4gTxNjWOcVNuQRUAavYconlYYJJI6EddI4moLGtjb7xAMpRdLuNHCSeDPSBv5ZajMZBypcOWHvasOZMslCXoCrXlw8jHK5pUmcE6lbNwBT9h5wUkIwxFMg8/wARkHf7oyNXWYs23hmMlwKqb0f6QrkqKl5AAkuzh38S/KHHaOcnu0qFWWAFVDXDtCSR/q3ufStYcOipUppyVjUhMXBCklfMhPpceMVachlyeBX9KRYdmzM04DLuhr9W+sGnD+Ts+UAHl7wFDqCTo/WIE7KlJCE5BRsqW1LDMrmAwH5g7ETTnWyrZuINHLeTt0ivy8bNQsH4qnI+9YFn1uBeMk/RsGQZSilwEksApSa1J18IHk4AKMqXnUEZySAolVAzEnSpp0hUdqTUpQGBSS9L1cuTaO0baCJyAUqGUJqQ/wAYBofFn5RIcrss2LUmVOUEhDsWU3EVFnMMRsfKyu+bSstOrNwgTZm1M0yfMG7loAbsSOeoHrBOPx4VLSlxVRNTwow4V+sCAbYwvd5SVhTpuE5SkPTX0g/sBt8CcqSVOldBQsFjnzFPCK5tfHZiH0p5CF2wkEjMlYSyiXBqC7inrCntW3dnjESVSyzmqSdFCxjxlSlJUpKkkKBIPIjSPX+ze2E4qQmYPiG6scFC/nfxisdv9lBJE4JDKotQBBejE1ZiA1veBEuF7MzlpkzM8rJNtmJBFHD01tGtpdj8SEqUMikpDkJVWzmhbSHysGmZJwciXPCkglTKSd8CoJAqAlmZ3qIk2l30gY4ypsjKpKZiUEkKTmTkUSSWqEUqXPCFPKFTkk5iDS2reGsSDFIUlSRmJKSxUkgAnV4RzdolCyRajpPD7w0Riu8AKSgJuc1n0pGmU8hClI+EFNPndjxG76RKcOU1ASQ36vM/COUakrUXA7spP6CPNuMSoQSSKgVvozQEvODUv4UipFla6UaI17PXwqDUZtQa6QZgZxCuAH0iWXOSVuogihIHtBUF2WvMnKQQoEhjS5hZOksoB2CipJuB0JNNBDzDyMqjMTZRs1m09DHEybQAV3uGtTXjUQUqmcMVVdNf7k/eNQxWhLnqeHGsZG6zDfazmV0WmnHeH3hPg6z/ABFIb7UQnuASpiwIpQkZf81hZs9Tz35/aHFpvPQCtGpCn9vzDvYX+q50alrv9orim75QzMrNQHrp5w1lTClYKSQwJNOTDw1g0rMtTzsyS4ILh7ADe84EwGAxAmZtxKADrvkUZioEAs9GuY1hjvXzOFDhfWusM8BtagJFUkpL8qAtr+YynOKwZORK5VOImg+gQ3lG14TeOaUWcVC06AN8otHWIxgIJq4t5VJjg4ty4d+cBcDZ4CCci2WQSxSd3wiDbskJbd3AQXJFC724kxa+zm0pQkHvDUk1yk0FNeEVTtLNSpyFMnNa5Lgt4ViSq7XxDgsPi9XtDnYWyO7ypV8S1CmpKyAPAfSEk2aBNRq1QDxAo/IXhxszGq76WucrcCg+XQWvoGMaB72G2j/LT8pIEuacqku+VT7pJ46GPS9o4JM6WqWqyg3Q6HwNY8swoOGlLmhUtZUCiXLLEgG8xJpQBw41i89j9t9/hwVfGjdV4WPiPrGSqexkrk46WJhSjISCTQVBHH9vCr+Jk4Kxaikle4lLJO5QPvHqbQ8/iRIIUicgfFuK6iqSfCngI8+xCzlIc3t7mHAhwexBMlKUu6g4IBGVnA+UuHd2vCTH7MVIISsgg2UHANeYEXnBrAlIYuwSPSvrA3aefLVLEuhWxKeRJoTwENUVHC91mZS8p0YEgcSwYmGomnK0uaVZiUgqTkOj0chmIjnAYZOZPeApZyVIdywqwa5jiUgKnNLzkIJO+QzA2pcmlYQ6SmYKKvd2v+29YyfhcqXZliiuZcOIIxkh1bhyks5HX2pAuOwcxCSe9BcgkGlSWjJYVrGZIURUmp6/eAJuJUlIIrlUDToX9SI0rOhO+HtlyqIv4H14QHjMQoHKwIbiT9K6QwJDjE6s9z4xuFaLW9D94yNzBV02vKT3JKjlyoBSGzOWSMvKmvKEGyJ6xOJQqygz2uASfCHu1X7gc0o9kxXMAKqTYqPs/wB4M6WrTtBaMwKGVvE57E1sz0D2grD42dLUlUtImApOeUoOFaDm4+sJMhCkgqBUSHIsKWPv4xZtmEZpSG3hlOYAavumtTrBpHjbGHBQUKMtTkLlTQc4LaHUcIKlbHSR8QcocOWLXcAh3LRz2rwSJ0ojKCoAso3oCb8miHszi8X3YQZqVISyQlaQtTUcgkGjGMk0VslI1fMCKm2h8wDHKNnJ0LAgkVA1FH8H8TB2HlyQQEy0KAoTlSNa1at9OMd9zId+7QwpRIt+zAQmGwy0goADN+pIY1qXNoSbYkhKgkirE6FLOwLh7ZYf4bFS0llBCQaFh5DmweFfauSlSkrbMhSWZNxUsSBxeJKZNlA4lCQCenSH60BKXrXRufnFfwiAqeopcAA1JhuZVASoE8AXjWjG5G6rMw6EUPIjURYuye1EysSElgmbukCgf5S3WnjFeSoksKv9K/SBHLu+UguOL3BjJev7cwAxEmZLepFDzFR6x4riHBYmouOYj2bY20BOloWDVQDjnqPOPP8AttsZQxuSWkPPYpHNRZXrXxixE5zplAuLgCl3DiCcLjMiXmIQSzcPN6Re5PZBKk5JhCikBKFOcycoalWbk3jHmO31zJU1clQAUkkGkIFYjbBW4EuXkSkkBsz2F/pA+FwwloemdVS2nKIdj4dY3yKEhidQDcDg/tDnETABvIUp9ApJZrNuiLUTmVlmlWY8Dwq7wPiZ5UWUMpAI5aPf0g/GT5RD5Jjml0fnV/KAMRMBUD3a6v8AMkPW1uBiRbjWAs7J04mg9feBJyDlJo6gH8on2gokpQiWoOXIUsKoKk/CG/EdrWVA/wBEM1P6nWltGhBNKmgBq/sxkdEjWX/zMZHRlbMaP6KH/wDbl+qUxW8GoicRxJi2dopyDKlCWGyykgi1UgRVZTqnBhc26iDDpwmX/wByw/Q8O0rUJgAqwBfolr+PrCnEy8k+WXunKQ1UkGgME4xahiDU5WL+Ap7RkrMhe6sqIJ4cd5Q8iP3SNSpwyOklIytlt7XoDFak40hK1KBKrApNLEAkHmfUQfhkLUySoS1BNUmlXfWtSpoITvDhgkOakltBxq/PWNSsaUEKVYp0+beb7GIv5PMAMwarAZiSSBqzescYzCiWtO7MLhh8IqRUVJcfusZIqbiHQXQVZQW0vUEnRjESNoTEoIBBSQaKDivCCkYMiQteUqWQWTmzqfgGy68XixJ/h2pUtlzglZFgkqA8SQ/lEnnOxsOCgkhyokufIRPigEUDf7anzieWlOEmTMPiFpCkKIdi1agg6gxqeiUsvLmJV0MKByVuVOKMGF/2Y5mTgXrfVoJEliW4XgabhVcPOJHGE24ZQUEKXKSouCmuQ6XqRxizfz2aXJxk/LnkBZSQQ00FLbvjx5x51iZaglTigh3OnH/p8okJeXLmBIf+4MSBqw1iS+YDbWYJUEsbqcjRJUpv9yhHl0/DibOM6atW+sGYDUVqW4DTpE+H7QzO73U9ylspyuorepqpwzgUHCDlBU6gIWLqVR7FnLb1aatF0A8/HZggBLBh0AS7D0gbFzspNHoWbRqxPNweh+V25l3jczCkgsC6QCDQ2oq9/wDMBIjiw4NyA3jHc5SlVFnHOzCkbx2E4OBrQ3d7j90hfLnKQMjg5XYMaPrX90hDvETspUWchBHi4+59IjRiEiWEiuZN+Y+tYXTMRQOatrqXcv6RwuYpOYhyB43NGhgrlcxIJe8ZECgSXAv0jI6Rlacey8MlTfID6CEC1soN8R52iyoT/wBigN8ifQRX8amqCBz9axnDphKSy5JU5JIvq0PZ02UZxzULM3HgR4tCfvpi+7mKBOU5Qeth5CCp0qYuaFJQ6UpAUpmA8eMBFY/DJmKSx5auOnJ40mRMTMlpK1UNNSkDTrHOIxAS2UocAWUkqIzDRL16/SCJ+K7tecVccCDU1FOhgJ/hcaSEFSg/XVvxXrGsRiM4SXYIUwJN9X5wpXMKpdWS7kFuJs/QesQS5MxDb2cktUdLekZK1px7JDmrukA3pqONIMXtaWJcz/WMzJm3lqUHfmr2iqzJpLWzV04WHVoe7B2QZ0mfOcqMtkoTxS7r/wCIpElGx9VEKqrXzc+pgNUgNaLT2u2UmVjJwSGSrKpI5KSD7vFfmojQKp02YKBam/8AIxPKmzDdaz4mOMYmlIxGtIQMwshc2YmWFKJWoC5Pi3K8ehdq9mJGCTKlpCVIZDpCqgmuZxZ3JPOKN2RSVYtBawUfSPTlTQqWpKllinLdozpxQsICJMpwAHUxIuxIpziaTjgDl0I1PDTzrEGzZau8EoFgJqw97m7G8D7RK8yt51OXJL2oOlIkaTpwdR8ft9I6w2IcNSzDrqfzFanzliz01iLvVoBJqS3ENd/SKKm+OOVgmrjMWuOIMKp1Zhp8RtTQRHiNpKOUsaBja0ZOxjscpoCQTxNh4PpFEg2jIASpg5BF20S5gKalOV2or2FfJ4yfi1lKUjRJdWUuq1+r+EDTJ6WYdRf9Jp1hwI++4P5CMgXveWpjI6svQcBs7EiRkMiaEhN1Jy00KnY+kLsHh5a0ZVKQhSAQStaVCp0ASTxgIT5k1BUta16bylF+tY1iZYS6hTMEuRW6HLeP1jBNu9w0oobEKVlLgIQVA7tHeh4RuYuRNV3qkKUFgPLMwSylQNXTV0kWI5iFicOnuJRSCVJLrVoxcJYQThtnpmlTpCiElnHAvATWXOQhBMnDoJIAd1LIFTXQRyla5gOcu1RQJGjABvOBMfsIy0IWlSku4UUkgOQ4sYZYZKghA76YFFnDv78oC4ky1BIuaqDe8E5Dm5tTo1GhjLwy0v8A1VgZmDpQfE7vKO52CmZkqK0qzJF0AEXazUjJbwuxZypfehIyMVOVJFE3UxILPR2vFm7L7JmAMtJRnNCa/K4cO4pxaN4aYn+V7srlpUJaxmBBNVE5CkjMAS3wloK//pU5goJVVQK0gIAG4QcpuovxakSJe1vZ+cVS1oTmK3TlGVxlDjWrh/8A484radkTSkHIXUApIJSAUlKlZnKqUSTUaQ7XtdBVh0pKkzJU9SwqaUJSUKKXzKzULJZg97wLtfbyDNnZQ6CSmW1ggSVS0tyrmhRHjNkTUpJZJDA7q0KJSogBQALlLkB+PjEY2XNH6CN7eExBSMjZ8ygpgzi51HGCUbWQFDNLzASkSyl2fLMSoueBAbxhjhNsSljKolQSmZSYZcoK7zuwEAAFCAAkli9qMWhAXY+yJom1CfhpvoOYqAICWVvHKxpoRxEPFYUgErISnKDcE1DpBSC4cawrmbbQhQSJqwAQsGWZZZ0pT3WYBmSEJZaRqaE1juXtRCpTKWtR3Wz5TlZ3yqAzEHgaBtbwaSqTM37VzaUNzHE9QzEMRWrl+saSd8H++OcST3iv/IxJomB1r+0SrNK2eBlmwiDeYGhtHKySWHhGERodTZoU4xC6MNPWIFpiRafOOFfSJIQiMjRWYyNBBs8/0yDZxHeNUChxYKAOnyny/Eb2NJClpQCCFGr6cX8IZbM2amelUkrSkqUCFGgDG58CYKg6cK+GEwuA6QBxsw8BDTYE5KJxzagipgbaOBmoSJKZmdCVGgFDlLZhxce8SStmqfMsJSVB01e1NLPW8BNdp4hJk5VG7VFxu0I9fOF2EnZfjYipHFwCz+JgtGDJITSrM5YMBQVaOsZs1SVKSUjMA4bpoQDATGXjDRyHISSODEt9fODsXOdMuoFgW5f5itSJIKm3kqoKAnW3nD7FdlcVJSVzEEouSFCnNtIIjfA7UQAkEqfKUs1iSreBzAvUDSIMdjUMkMXSpy+r1U+t2FzSK4mm8C3Kuv71jQl52zu7v8T6akRITjMWhSFJUC5UVZw13oG1DPr81qRFK2mhKUghSilNE0ACgpRCgS/6hppV4UbaUZYSBcwm77iA/Uw4FxVtKSUrSErCShQSkJBCCoKGYbwB+LgDS7UgSVjUpNCtIaWMyUhyJaWUkh6BdzU2DgwgwYVlmrcUSQLtZ6wsTMJoSrwJhC9nbGZRKApA3wACfmlgJFVUZQdgwrZ4ixmPUtZIZiVKAKU0BJYW0EVTZqVKmBCcyio5UitSaC8WCf2axUtJK5SwE1dxbU3tEXKpp1Iu9ucS9+SpVaaUGvhFfxaWBZxrr+xEUhLgHMQ/MtZqxRVYZ+ILWSRzSPo0cBQ/Qj/l94r6wSPjPKv0jZCqAXZjU3GvKkQp9Nmf2J8H+8RkgvueSjCHe/UY4mLIcVrW58okeLTy9YhVN/tHmfvCRWNVUMQ71hbNUsNvFupiVWTwEZFNmYpTneV5mMjcT03B4WQiYShRUQc24CQTUEAsxDNrDbCykMnK1BYgeL+OnKJsIgS1FAZSQ4y6uzApYUrz0ifucqSCADdQcVFdBrWOdaL5801GUgVtz5Dn7xxhgrKA1nFSz1o4e4tB6p+XQBNPiS/lwOrxFMZagRmU1xlagehMCSSp9QCrKNc9neOpKgqqkueRIHWhjSCAneDvrUG2jCJJUsizM9hX1aJOFYKWpQ3lCjgMHBrUnjFjxHaacqSZRCVEpyk+jkDlpSEk7FS0qO6ylBixLdbafWCMIgkAgOMul9WgQeUJgYKAWwPAGvHhA6phYpUAw4J9uEM/5ZTBRZwdXBuGBp7QMrD3zJ+I05+XMRFVdqb0xKWNE6s9zC2YkVDQz2lLWZymSTlAcNZ4GmSSEuoN1pGsZCy3EieQmlj5e9YV4aXSHK8P/wBqo8S//ICFmHllt2vKECMInfS3GHkyUpQZRzdXoP2IW7DlZ5woo5UksAX/AMVh66dXd2AAqzekGnCfHYaiiGYuwL8IXbNQRLBY3anX0ixYiSQCAKEEgu/gWrCjAH+jR7l6c7QpwJGa6TXX6vHZw9FDLwFaWOnGJVOw9P2I4mrLjMD/AG1NftAgU6WlyxA5V0iJZ/tBo71ryhliUirO9iQHdoFElJBZwW1fjEiifckAjgx/MAzZJLvu8zXz5w2XLaxD2t6wuxuEUNHpx4xAnXLqWYxkdKknhGRuCvaDNM094lJCRlcgVDAAW5v6RIMGSXUXOpKuLHhHAxISlQcoFqFiLFnUC/l5xtO0ZORpeGyk0EwzlzVf7UsBpwo8c2xSMVMCFJ3GDCozECrAO7dICQqZ8YQcuqQClxZ+X5jpWFzoJAUXu9A4Apewc34xFiJbfEwcC1RSimy3BueYgQn+ZSAysySqjOS1WFhd4MWhGVKe8CS53iSQ5y0IJrCadNQkE5yZnFgwDVzHXlqIzZcpK5wl5n1qNGsPH2iR4cOWUpXwoGUkIVQ8SbEH6xNh8QgM+oJAoMw1I184ixGDmIQkIKgHZ/lPBID24uICmSi2VRyLBuQDUe34gJ/I2jLBG4P00cv5XPpHWLnBaT/poLsXIoAfTyhCiclTFaswSwdLhzWoa8MFLSWSAlwG3wS44Nx6xItwkqccQtctMsaZ5hLFqMw0hd2lw81SmmIyqLfD8PhDGWpbzQA0wqcD4QW/S94Fw0ubMnDvVL3S5CrUGnjGg42jsrLIKWzBKQRwcAE6RX5gSkZkS6q1qw8tYu+0pqTIUirsA/jVnhBMklEkhCyUqNnTTmDeKoLsKScilqNVlhcUF3bSCe4IJce4/YgyRhClAQkkMLm3PwMRqJSSTUmm8T6B4EEKFOzBVCwN7Nf7ws2QsiWrKA+chjbn5Q8KnGUAWfgB5e0I9mSkNMz5t2ZoWo34jSFFK3PwuxtRuEcd8VM6Ukp0YGn0LtGDC13FUNAeNNecczZRq+o0Pm5+nKBN42aWokeYHkRAoklQfK5oCH1o3v4xJMwxHxVsW/VAhnqyqSnwrZv2IgGxeHUhRCklI4K9/OOdmYFWIWmUggqUoJ4sC7q6CNYtUxZKlDM7A3c6DrURYP4cSinETFrKUpRLurKKlQ1VRw0Sef4mSUrUkmqVEGnAtGRvHT0qmzFVLrUaUuot6RkdGXr0/BomhGZ0UrTdYWUwPxQXh0S0gFACv/Iqdj8QPWlokxssICQEKCXylWU0o7OSfyIikTkyryhnzGorRrg3SY5Ohni0IKf9BTiuRIIFbUcV5mFc2blBSrDpTLUHDlzXUl7uxhv/ADSpiFPmyk27wnzcuxgealGYZgXSAxq3Ol6GJEm18pJUpLDL8IuDSp0AfwvGtlAGaGrQKzO17DNqWhkqWlgDqf0jjrrGzhQCSGTmBCns55UYUgRls+TPGZl5kGpIqRdh66QPtLZLsVKBJqGchqO5uGNA/CN4LCEZEhZSpNXSSOdrM9IeYWUVAqWA4ooWzFhdIpW7xJSsBLyrSU7pBfLQhibDwhrjMTmmOCoqIf4fm6D90hvN2DmUFIQneJJerPVoNlbGTKKlk152HIDSJKxPlmSjdW5JJIVvBzoxqkjlxiKThJgSqaWeYQkPejk5OGj+EH7ZwqpinAzdBBmFwJIQTdIACS7AcubxIgxxUZSgU3YVve8ONjbPKpJRRjoIdHBAghSX/dIL2bhAgEAQpW8Vs53chIFOEJsZss6sw4t4R6JiMKltHgKZgATWKB5XicKsfLZ2y+/M/iEeCmlMyYCKvZyKl+EetbS2Q6SAR9Tw9YoUvYKkzpoU4fUdYagkyQpNaVqGOa/mQXiKaspFbk1Af2MGT5IybpdTmhB9zC/Fu4NAQNfCvUxJDNobnqU8KMTAndAm9FfQQYiW5dRTRxU0N4hVLN0qBteljo4hDlSCknKFB2DVr43vClEwpXmSSS76E0LuPLhDGbilJTmZlOasTfh5QsnJGUKcgMz0dzxiRNOBUoqe5fzvGRIJL3Z+bxkbZfSGzhIKM+JmkFcwLyKLuJb5UlhqKsNB1hP2i2eETpk5K3C1OAkGmavDr5w02h38uZkTImLGVSlLyFSWyqYBrrJFh9REWysSvEgZsPPQFOEqmNLJylyMrApszkVAu8c43SPZ6k/pIcvWxa9w97wzk4r4gWLNulPxO1q6HzhuNmzkkJ7oklz8YYAka5QOFOsRHCrNQgUFR3gKnBU51LuTowgiLZ2HQvcSF71VcS3xBzb0juXKlIyIJA1ci54NqANYZbJ2aszMzMGcXdwAK7t+cGf9NJUAUJLXJFb2B4QQgAhJJ3kNZiR526QXgCXdwRwdwX6coIRsIBThCW0dz1eC8NhQk8G0AaKBOiWp9004NA8/DqfeY8RxHSGcpQ6R2pIMagJk4cAs1uUEIkQYqXGwiKIMmS0SoRHeWNhMKclAjlckGJmjQiQRcgQrxWx0Fyxcw+UmIly4olF2h2eYEgtz18aRTdpSzKWxSSONurco9lXh30hPtPYiZiWy+MZheO4nugSBmHHKxv1iFSQCCAwvX4otO2NiqlKO64OtKN4RXpmFTkJqCXbU8WrrFUUu5ZwQS3pSJcfhAEJUUsKBVqtmanG94DxMpiCk14XPjHc7EqUG32qaBw/XhUwhX1Sh084yIpy6lyx4NbzjI3GX2WYwxkZGWgW11kSlEEg0t1gJEw79T59YyMgJSmYe+FTVKXr/AHQx2MolnLxkZBi01UanoPeMVGRkISJvG1RkZCmRsRkZEmhGRuMiSNcdxkZCmojMZGRJ0mOCI3GQIi7QpGU00jzbGiiup9oyMjG9tYW7UlJBlsAHCXYDnBE+WM5oP9Mm2rKr1jIyJKrjxmmKKqkmpNTGRkZGmX//2Q=="/>
          <p:cNvSpPr>
            <a:spLocks noChangeAspect="1" noChangeArrowheads="1"/>
          </p:cNvSpPr>
          <p:nvPr/>
        </p:nvSpPr>
        <p:spPr bwMode="auto">
          <a:xfrm>
            <a:off x="410634" y="-1638300"/>
            <a:ext cx="3771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58939" y="1382202"/>
            <a:ext cx="2263408" cy="304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833" y="1337579"/>
            <a:ext cx="7219507" cy="3833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96987" y="1428308"/>
            <a:ext cx="4713767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kumimoji="0" lang="en-US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lace </a:t>
            </a: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kumimoji="0" lang="en-US" sz="2800" b="1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escription</a:t>
            </a:r>
            <a:endParaRPr kumimoji="0" lang="en-US" sz="28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La 14° 10' 34" 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Lo 40° 33' 22" 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Lake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karum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Dalol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130 meters below sea level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3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465" y="918018"/>
            <a:ext cx="2741768" cy="1325563"/>
          </a:xfrm>
        </p:spPr>
        <p:txBody>
          <a:bodyPr/>
          <a:lstStyle/>
          <a:p>
            <a:r>
              <a:rPr lang="en-US" b="1" u="sng" dirty="0" smtClean="0">
                <a:latin typeface="Algerian" pitchFamily="82" charset="0"/>
              </a:rPr>
              <a:t>LEVEL 2</a:t>
            </a:r>
            <a:endParaRPr lang="en-US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874" y="2000692"/>
            <a:ext cx="6538586" cy="43750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BATTLE OF COATIT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600" dirty="0" smtClean="0"/>
              <a:t>BRIEF HISTORY :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Battle of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Coatit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fought on January 13, 1895 between Italy and Ethiopian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proxies led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Tigrian warlord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Mengesha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Yohannaes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what is now present day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Eritrea.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the opening battle of the First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Italo–Ethiopian War, and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a significant victory for the Italians, as they rebuffed an invasion force.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 smtClean="0"/>
              <a:t>PLAYER MISSION/OBJECTIVE: The player’s mission on this level is to is to counterattack the Italian armies and help </a:t>
            </a:r>
            <a:r>
              <a:rPr lang="en-US" sz="2600" dirty="0"/>
              <a:t>R</a:t>
            </a:r>
            <a:r>
              <a:rPr lang="en-US" sz="2600" dirty="0" smtClean="0"/>
              <a:t>as Mengesha and his forces to slip away </a:t>
            </a:r>
            <a:r>
              <a:rPr lang="en-US" sz="2600" dirty="0"/>
              <a:t>u</a:t>
            </a:r>
            <a:r>
              <a:rPr lang="en-US" sz="2600" dirty="0" smtClean="0"/>
              <a:t>nharmed</a:t>
            </a:r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36466" y="1272363"/>
            <a:ext cx="3669959" cy="2236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5535" y="3629249"/>
            <a:ext cx="3609162" cy="2156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7670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758" y="306865"/>
            <a:ext cx="2698655" cy="1325563"/>
          </a:xfrm>
        </p:spPr>
        <p:txBody>
          <a:bodyPr>
            <a:noAutofit/>
          </a:bodyPr>
          <a:lstStyle/>
          <a:p>
            <a:r>
              <a:rPr lang="en-US" sz="4800" b="1" u="sng" dirty="0" smtClean="0">
                <a:latin typeface="Algerian" pitchFamily="82" charset="0"/>
              </a:rPr>
              <a:t>LEVEL 3</a:t>
            </a:r>
            <a:endParaRPr lang="en-US" sz="4800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139" y="2174359"/>
            <a:ext cx="631574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BATTLE OF AMBA ALAGI</a:t>
            </a:r>
          </a:p>
          <a:p>
            <a:pPr marL="0" indent="0">
              <a:buNone/>
            </a:pPr>
            <a:r>
              <a:rPr lang="en-US" sz="2400" dirty="0" smtClean="0"/>
              <a:t>BRIEF HISTORY: </a:t>
            </a:r>
            <a:r>
              <a:rPr lang="en-US" sz="2000" dirty="0" smtClean="0">
                <a:effectLst/>
                <a:latin typeface="Times New Roman" pitchFamily="18" charset="0"/>
                <a:cs typeface="Times New Roman" pitchFamily="18" charset="0"/>
              </a:rPr>
              <a:t>By late 1895, Italian forces led by Major Toselli had advanced deep into Ethiopian territory and were annihilated by the forces of  </a:t>
            </a:r>
            <a:r>
              <a:rPr lang="en-US" sz="2000" i="1" dirty="0" smtClean="0">
                <a:effectLst/>
                <a:latin typeface="Times New Roman" pitchFamily="18" charset="0"/>
                <a:cs typeface="Times New Roman" pitchFamily="18" charset="0"/>
              </a:rPr>
              <a:t>Ras Mekonnen</a:t>
            </a:r>
            <a:r>
              <a:rPr lang="en-US" sz="2000" dirty="0" smtClean="0">
                <a:effectLst/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smtClean="0">
                <a:effectLst/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sz="2000" dirty="0" smtClean="0">
                <a:effectLst/>
                <a:latin typeface="Times New Roman" pitchFamily="18" charset="0"/>
                <a:cs typeface="Times New Roman" pitchFamily="18" charset="0"/>
              </a:rPr>
              <a:t> Welle Betul and </a:t>
            </a:r>
            <a:r>
              <a:rPr lang="en-US" sz="2000" i="1" dirty="0" smtClean="0">
                <a:effectLst/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sz="2000" dirty="0" smtClean="0">
                <a:effectLst/>
                <a:latin typeface="Times New Roman" pitchFamily="18" charset="0"/>
                <a:cs typeface="Times New Roman" pitchFamily="18" charset="0"/>
              </a:rPr>
              <a:t> Mengesha Yohannes and were then forced to withdraw to more defensible positions in Tigray.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PLAYER MISSION/OBJECTIVE: The player on this level has to use the different weapons gained from previous levels and work with the Ethiopian vanguards to force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talian army to retreat to Tigray.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7729" y="2216888"/>
            <a:ext cx="1490921" cy="23657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1460" y="2271824"/>
            <a:ext cx="1485014" cy="22574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2932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3772" y="1236996"/>
            <a:ext cx="7378146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 smtClean="0"/>
              <a:t/>
            </a:r>
            <a:br>
              <a:rPr lang="en-US" sz="3600" b="1" u="sng" dirty="0" smtClean="0"/>
            </a:br>
            <a:r>
              <a:rPr lang="en-US" sz="3600" b="1" u="sng" dirty="0" smtClean="0">
                <a:latin typeface="Algerian" pitchFamily="82" charset="0"/>
              </a:rPr>
              <a:t>Level 4: </a:t>
            </a:r>
            <a:r>
              <a:rPr lang="en-US" sz="3600" b="1" u="sng" dirty="0" smtClean="0">
                <a:latin typeface="Algerian" pitchFamily="82" charset="0"/>
              </a:rPr>
              <a:t/>
            </a:r>
            <a:br>
              <a:rPr lang="en-US" sz="3600" b="1" u="sng" dirty="0" smtClean="0">
                <a:latin typeface="Algerian" pitchFamily="82" charset="0"/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2800" b="1" dirty="0" smtClean="0"/>
              <a:t>The Ethiopian with their mountain artillery vs. Albertone’s askari birgade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944527" y="3389164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2414" y="3011743"/>
            <a:ext cx="6418671" cy="3605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1599" y="2655588"/>
            <a:ext cx="2257111" cy="30859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5875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11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Continued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832" y="1679045"/>
            <a:ext cx="6487206" cy="379672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Weapons used </a:t>
            </a:r>
          </a:p>
          <a:p>
            <a:r>
              <a:rPr lang="en-US" b="1" dirty="0" smtClean="0"/>
              <a:t>Russian historians:- 42 Russian mountain guns</a:t>
            </a:r>
          </a:p>
          <a:p>
            <a:r>
              <a:rPr lang="en-US" b="1" dirty="0" smtClean="0"/>
              <a:t>British historians:- Hotchkiss from Egyptians or purchased from European suppliers</a:t>
            </a:r>
          </a:p>
          <a:p>
            <a:r>
              <a:rPr lang="en-US" b="1" dirty="0" smtClean="0"/>
              <a:t>Heavily outnumbered </a:t>
            </a:r>
          </a:p>
          <a:p>
            <a:r>
              <a:rPr lang="en-US" b="1" dirty="0" smtClean="0"/>
              <a:t>Albertone’s brigade only lasted 2 hours until Albertone’s capture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8876" y="2339282"/>
            <a:ext cx="3178112" cy="2243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3930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/>
        </p:nvGraphicFramePr>
        <p:xfrm>
          <a:off x="2488016" y="2046769"/>
          <a:ext cx="7836197" cy="441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epositphotos_10087790-Approved-Blue-Thumbs-Up-Symbol-Like-Agreed-Accepte______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9408" y="350874"/>
            <a:ext cx="1754663" cy="17650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4836" y="777305"/>
            <a:ext cx="70741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Algerian" pitchFamily="82" charset="0"/>
              </a:rPr>
              <a:t>3D interactive game </a:t>
            </a:r>
            <a:endParaRPr lang="en-US" sz="4400" dirty="0" smtClean="0">
              <a:latin typeface="Algerian" pitchFamily="82" charset="0"/>
            </a:endParaRPr>
          </a:p>
          <a:p>
            <a:pPr algn="ctr"/>
            <a:r>
              <a:rPr lang="en-US" sz="2000" dirty="0" smtClean="0">
                <a:latin typeface="Algerian" pitchFamily="82" charset="0"/>
              </a:rPr>
              <a:t>based on the historic event of Adwa</a:t>
            </a:r>
            <a:endParaRPr lang="en-US" sz="2000" dirty="0"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3482" y="3584532"/>
            <a:ext cx="2286000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Selam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Habtom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Bethlehem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Biyansa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Sura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Dereje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Nathan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Matewos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Bereket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G/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Mariam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Solomon G/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Selassie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Betsegaw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G/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yohaness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Tirusew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Zerihun</a:t>
            </a:r>
            <a:endParaRPr lang="en-US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Fraol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Wondimu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36909" y="1968674"/>
            <a:ext cx="2057400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Abraham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Fekade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Hermela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Belachew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Kilet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Meshesha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Sintayehu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Girum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Surafel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Getachew</a:t>
            </a:r>
            <a:endParaRPr lang="en-US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0" y="4449871"/>
            <a:ext cx="2286000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Members:</a:t>
            </a: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Amanuel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Tedla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Dawit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Abraham</a:t>
            </a: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Dawit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Tefera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Ephrem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Desalew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Frezer</a:t>
            </a:r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Tadesse</a:t>
            </a:r>
            <a:endParaRPr lang="en-US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Ibrahim </a:t>
            </a:r>
            <a:r>
              <a:rPr lang="en-US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Elyas</a:t>
            </a:r>
            <a:endParaRPr lang="en-US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8656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814" y="990698"/>
            <a:ext cx="748257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latin typeface="Algerian" pitchFamily="82" charset="0"/>
              </a:rPr>
              <a:t>Level </a:t>
            </a:r>
            <a:r>
              <a:rPr lang="en-US" b="1" u="sng" dirty="0" smtClean="0">
                <a:latin typeface="Algerian" pitchFamily="82" charset="0"/>
              </a:rPr>
              <a:t>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b="1" u="sng" dirty="0"/>
              <a:t>Arimondi's brigade vs. the Shewans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934" y="2506662"/>
            <a:ext cx="6838508" cy="3288082"/>
          </a:xfrm>
        </p:spPr>
        <p:txBody>
          <a:bodyPr/>
          <a:lstStyle/>
          <a:p>
            <a:r>
              <a:rPr lang="en-US" dirty="0" smtClean="0"/>
              <a:t>Survivors from level 4 were refuges of Arimondi</a:t>
            </a:r>
          </a:p>
          <a:p>
            <a:r>
              <a:rPr lang="en-US" dirty="0" smtClean="0"/>
              <a:t>Gained some ground on Ethiopians </a:t>
            </a:r>
          </a:p>
          <a:p>
            <a:r>
              <a:rPr lang="en-US" dirty="0" smtClean="0"/>
              <a:t>Fought for 3 hours</a:t>
            </a:r>
          </a:p>
          <a:p>
            <a:r>
              <a:rPr lang="en-US" dirty="0" smtClean="0"/>
              <a:t>Menelik released 25,000 shewans </a:t>
            </a:r>
          </a:p>
          <a:p>
            <a:r>
              <a:rPr lang="en-US" dirty="0" smtClean="0"/>
              <a:t>Swamped the Italians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44565" y="1065902"/>
            <a:ext cx="2870765" cy="46174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8230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363" y="1421220"/>
            <a:ext cx="7538484" cy="914399"/>
          </a:xfrm>
        </p:spPr>
        <p:txBody>
          <a:bodyPr>
            <a:noAutofit/>
          </a:bodyPr>
          <a:lstStyle/>
          <a:p>
            <a:r>
              <a:rPr lang="en-US" sz="4400" b="1" u="sng" dirty="0">
                <a:latin typeface="Algerian" pitchFamily="82" charset="0"/>
              </a:rPr>
              <a:t>LEVEL </a:t>
            </a:r>
            <a:r>
              <a:rPr lang="en-US" sz="4400" b="1" u="sng" dirty="0" smtClean="0">
                <a:latin typeface="Algerian" pitchFamily="82" charset="0"/>
              </a:rPr>
              <a:t>6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800" b="1" dirty="0" smtClean="0"/>
              <a:t>DIBORIMIDA </a:t>
            </a:r>
            <a:r>
              <a:rPr lang="en-US" sz="2800" b="1" dirty="0"/>
              <a:t>VS THE OROMO CAVLARY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860" y="2532322"/>
            <a:ext cx="6861318" cy="3730256"/>
          </a:xfrm>
        </p:spPr>
        <p:txBody>
          <a:bodyPr>
            <a:normAutofit fontScale="925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Dabormida's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Italian brigade had moved  to support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Albertone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but was unable to reach him in time.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Menelik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became informed of 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diborimida’s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position.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Menelik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ordered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Michael and the entire left wing of 20,000 warriors supported by 8000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cavilary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 move on and destroy it before it escape.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Sensing the enemy was to collapse ,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Mikael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ordered 8000 cavalry to charge. </a:t>
            </a: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Slash down the Italian’s and herd them into defenseless pocket</a:t>
            </a:r>
          </a:p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50px-Ras_Mäkonnen_(Wäldä-Mika'él)_(1852-190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55" y="1928038"/>
            <a:ext cx="2882605" cy="335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238" y="2153720"/>
            <a:ext cx="5263116" cy="2387600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4800" b="1" dirty="0" err="1" smtClean="0">
                <a:latin typeface="Times New Roman" pitchFamily="18" charset="0"/>
                <a:cs typeface="Times New Roman" pitchFamily="18" charset="0"/>
              </a:rPr>
              <a:t>ojjam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 force </a:t>
            </a:r>
            <a:br>
              <a:rPr lang="en-US" sz="4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Mount </a:t>
            </a:r>
            <a:r>
              <a:rPr lang="en-US" sz="4800" b="1" dirty="0" err="1" smtClean="0">
                <a:latin typeface="Times New Roman" pitchFamily="18" charset="0"/>
                <a:cs typeface="Times New Roman" pitchFamily="18" charset="0"/>
              </a:rPr>
              <a:t>Belah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148" y="643898"/>
            <a:ext cx="4795284" cy="5249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5206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302" y="1066874"/>
            <a:ext cx="4222898" cy="1325563"/>
          </a:xfrm>
        </p:spPr>
        <p:txBody>
          <a:bodyPr>
            <a:normAutofit/>
          </a:bodyPr>
          <a:lstStyle/>
          <a:p>
            <a:r>
              <a:rPr lang="en-US" sz="4800" b="1" u="sng" dirty="0" smtClean="0"/>
              <a:t>Mount </a:t>
            </a:r>
            <a:r>
              <a:rPr lang="en-US" sz="4800" b="1" u="sng" dirty="0" err="1"/>
              <a:t>B</a:t>
            </a:r>
            <a:r>
              <a:rPr lang="en-US" sz="4800" b="1" u="sng" dirty="0" err="1" smtClean="0"/>
              <a:t>elah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63" y="2910145"/>
            <a:ext cx="6657815" cy="192766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At  Mount </a:t>
            </a:r>
            <a:r>
              <a:rPr lang="en-US" b="1" dirty="0" err="1" smtClean="0"/>
              <a:t>Belah</a:t>
            </a:r>
            <a:r>
              <a:rPr lang="en-US" b="1" dirty="0" smtClean="0"/>
              <a:t>, the time the war of Adwa came to an end the last two brigades under a </a:t>
            </a:r>
            <a:r>
              <a:rPr lang="en-US" b="1" dirty="0" err="1" smtClean="0"/>
              <a:t>Baratieri</a:t>
            </a:r>
            <a:r>
              <a:rPr lang="en-US" b="1" dirty="0" smtClean="0"/>
              <a:t> were outflanked and destroyed. 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27" y="1602344"/>
            <a:ext cx="3007167" cy="3235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1314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037" y="928651"/>
            <a:ext cx="10515600" cy="1325563"/>
          </a:xfrm>
        </p:spPr>
        <p:txBody>
          <a:bodyPr/>
          <a:lstStyle/>
          <a:p>
            <a:r>
              <a:rPr lang="en-US" b="1" u="sng" dirty="0" err="1" smtClean="0">
                <a:latin typeface="Times New Roman" pitchFamily="18" charset="0"/>
                <a:cs typeface="Times New Roman" pitchFamily="18" charset="0"/>
              </a:rPr>
              <a:t>Gojjam</a:t>
            </a:r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 Forces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619" y="2123337"/>
            <a:ext cx="72752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Gojjam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Forces was under command by Negus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Tekle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Haymonot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Negus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Tekle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Haymonot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of the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Gojjam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First name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Adal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Tessemma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Time of kingdom (1847  to January 10 1901)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1901 he serve his country as army commander and a member of the nobility of  the Ethiopian Empire.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75573" y="1770953"/>
            <a:ext cx="2654072" cy="35772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90747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935" y="8435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u="sng" dirty="0" smtClean="0"/>
              <a:t>Motivations for Negus </a:t>
            </a:r>
            <a:r>
              <a:rPr lang="en-US" sz="3200" b="1" u="sng" dirty="0" err="1" smtClean="0"/>
              <a:t>Tekle</a:t>
            </a:r>
            <a:r>
              <a:rPr lang="en-US" sz="3200" b="1" u="sng" dirty="0" smtClean="0"/>
              <a:t> </a:t>
            </a:r>
            <a:r>
              <a:rPr lang="en-US" sz="3200" b="1" u="sng" dirty="0" err="1" smtClean="0"/>
              <a:t>Haymonot</a:t>
            </a:r>
            <a:r>
              <a:rPr lang="en-US" sz="3200" b="1" u="sng" dirty="0"/>
              <a:t> </a:t>
            </a:r>
            <a:r>
              <a:rPr lang="en-US" sz="3200" b="1" u="sng" dirty="0" smtClean="0"/>
              <a:t>troops </a:t>
            </a:r>
            <a:endParaRPr lang="en-US" sz="32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9736" y="2032509"/>
            <a:ext cx="8717799" cy="385792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a landmark speech made to the nation, Emperor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Menelik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II made this  declaration: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“Enemies have now come upon us to ruin our country and to change our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religion.Our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enemies have begun the affair by advancing and digging into the country like moles. With the help of GOD, I will not deliver my country to them. Today, you who are strong, give me you strength, and you who are weak, help me by prayer”.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85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968" y="892413"/>
            <a:ext cx="7696200" cy="5603526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Gojjam</a:t>
            </a:r>
            <a:r>
              <a:rPr lang="en-US" sz="2400" dirty="0" smtClean="0"/>
              <a:t> force tactics have been described as ”</a:t>
            </a:r>
            <a:r>
              <a:rPr lang="en-US" sz="2400" dirty="0" err="1" smtClean="0"/>
              <a:t>Skimishing</a:t>
            </a:r>
            <a:r>
              <a:rPr lang="en-US" sz="2400" dirty="0" smtClean="0"/>
              <a:t>” for the most part ; There was no real technical order, but the individual and small groups tended to stay fairly well dispersed when shooting at range . However, the hand-to-hand pre-industrial war traditions still kicked in when imperial </a:t>
            </a:r>
            <a:r>
              <a:rPr lang="en-US" sz="2400" dirty="0" err="1" smtClean="0"/>
              <a:t>troopes</a:t>
            </a:r>
            <a:r>
              <a:rPr lang="en-US" sz="2400" dirty="0" smtClean="0"/>
              <a:t> closed in and all the accounts report that this was often disastrous for them – the bolt- action rifles of the Italian troupers cut them down in swathes. By noon, the survivors of Italian army were in full retreat and the battle was over.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726" y="2080739"/>
            <a:ext cx="2626242" cy="2608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52970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1544" y="2021983"/>
            <a:ext cx="39276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16600" dirty="0" smtClean="0">
                <a:ln w="0"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አድዋ</a:t>
            </a:r>
            <a:endParaRPr lang="en-US" sz="16600" dirty="0">
              <a:ln w="0">
                <a:solidFill>
                  <a:schemeClr val="tx1"/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86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9571" y="682580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0425" y="1390466"/>
            <a:ext cx="990373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m-ET" sz="2400" b="1" cap="all" dirty="0">
                <a:cs typeface="Times New Roman" panose="02020603050405020304" pitchFamily="18" charset="0"/>
              </a:rPr>
              <a:t>1.1 </a:t>
            </a:r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am-ET" sz="2400" b="1" cap="all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document specifies all the requirements for the “The Battle of Adwa”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relate to the functionality, constraints,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interface. </a:t>
            </a:r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 Scope</a:t>
            </a:r>
            <a:endParaRPr lang="am-ET" sz="2400" b="1" cap="all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document describes the software requirements for the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Battle of Adwa” 3D action gaming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 Overview</a:t>
            </a:r>
            <a:endParaRPr lang="am-ET" sz="2400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remainder of this document includes four chapters and appendixes.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one provides an overview of the system functionality and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with other systems. 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94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0632" y="682580"/>
            <a:ext cx="6010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OVEALL DESCRIPTION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552" y="1390466"/>
            <a:ext cx="940949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m-ET" sz="2400" b="1" dirty="0">
                <a:cs typeface="Times New Roman" panose="02020603050405020304" pitchFamily="18" charset="0"/>
              </a:rPr>
              <a:t>2.1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PERSPECTIVE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be a 3D interactive game to simulate 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narrate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historic battle of Adwa in a very engaging way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am-ET" sz="2400" dirty="0" smtClean="0">
              <a:cs typeface="Times New Roman" panose="02020603050405020304" pitchFamily="18" charset="0"/>
            </a:endParaRPr>
          </a:p>
          <a:p>
            <a:pPr algn="ctr"/>
            <a:r>
              <a:rPr lang="am-ET" sz="2400" b="1" cap="all" dirty="0">
                <a:cs typeface="Times New Roman" panose="02020603050405020304" pitchFamily="18" charset="0"/>
              </a:rPr>
              <a:t>2.2 </a:t>
            </a:r>
            <a:r>
              <a:rPr lang="en-US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functions </a:t>
            </a:r>
            <a:endParaRPr lang="en-US" sz="2400" b="1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game will be a very interactive and engaging way to narrate the story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battle of Adwa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am-ET" sz="2400" b="1" cap="all" dirty="0">
                <a:cs typeface="Times New Roman" panose="02020603050405020304" pitchFamily="18" charset="0"/>
              </a:rPr>
              <a:t>2.3 </a:t>
            </a:r>
            <a:r>
              <a:rPr lang="en-US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game is not be developed for a specific range of ages of users.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contain graphic events and shocking scenes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kids. It is not advised for kids under the age of 10. </a:t>
            </a:r>
            <a:endParaRPr lang="en-US" sz="2400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29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1544" y="2021983"/>
            <a:ext cx="39276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16600" dirty="0" smtClean="0"/>
              <a:t>አድዋ</a:t>
            </a:r>
            <a:endParaRPr lang="en-US" sz="16600" dirty="0"/>
          </a:p>
        </p:txBody>
      </p:sp>
      <p:sp>
        <p:nvSpPr>
          <p:cNvPr id="3" name="Rectangle 2"/>
          <p:cNvSpPr/>
          <p:nvPr/>
        </p:nvSpPr>
        <p:spPr>
          <a:xfrm>
            <a:off x="2711284" y="4446834"/>
            <a:ext cx="77684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latin typeface="Algerian" pitchFamily="82" charset="0"/>
              </a:rPr>
              <a:t>3D interactive game </a:t>
            </a:r>
          </a:p>
        </p:txBody>
      </p:sp>
    </p:spTree>
    <p:extLst>
      <p:ext uri="{BB962C8B-B14F-4D97-AF65-F5344CB8AC3E}">
        <p14:creationId xmlns="" xmlns:p14="http://schemas.microsoft.com/office/powerpoint/2010/main" val="2838656846"/>
      </p:ext>
    </p:extLst>
  </p:cSld>
  <p:clrMapOvr>
    <a:masterClrMapping/>
  </p:clrMapOvr>
  <p:transition>
    <p:sndAc>
      <p:stSnd loop="1">
        <p:snd r:embed="rId2" name="GGDWa22.wav"/>
      </p:stSnd>
    </p:sndAc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5629" y="682580"/>
            <a:ext cx="6010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OVEALL DESCRIPTION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5512" y="1390466"/>
            <a:ext cx="79335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cap="all" dirty="0" smtClean="0">
              <a:cs typeface="Times New Roman" panose="02020603050405020304" pitchFamily="18" charset="0"/>
            </a:endParaRPr>
          </a:p>
          <a:p>
            <a:pPr algn="ctr"/>
            <a:r>
              <a:rPr lang="am-ET" sz="2400" b="1" cap="all" dirty="0" smtClean="0">
                <a:cs typeface="Times New Roman" panose="02020603050405020304" pitchFamily="18" charset="0"/>
              </a:rPr>
              <a:t>2.4 </a:t>
            </a:r>
            <a:r>
              <a:rPr lang="en-US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algn="ctr"/>
            <a:endParaRPr lang="en-US" sz="2400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limited resources we may not create an exact replica of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the event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62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8756" y="682580"/>
            <a:ext cx="7680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0891" y="1390466"/>
            <a:ext cx="86628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 External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3.1.1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be a 3D game representing different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battle of Adwa.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 of the game will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arena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 with limited resources and will gain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 arms as it progresses through different stages of the game.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not require any </a:t>
            </a:r>
            <a:r>
              <a:rPr lang="am-ET" sz="2400" dirty="0">
                <a:cs typeface="Times New Roman" panose="02020603050405020304" pitchFamily="18" charset="0"/>
              </a:rPr>
              <a:t>special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to play the game</a:t>
            </a:r>
          </a:p>
        </p:txBody>
      </p:sp>
    </p:spTree>
    <p:extLst>
      <p:ext uri="{BB962C8B-B14F-4D97-AF65-F5344CB8AC3E}">
        <p14:creationId xmlns="" xmlns:p14="http://schemas.microsoft.com/office/powerpoint/2010/main" val="38977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1949" y="682580"/>
            <a:ext cx="7680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5562" y="1390466"/>
            <a:ext cx="659347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3.1.3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will not require any additional software.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3.1.4 Communication interfaces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can only be played in single player mode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doesn’t require any connectivity.</a:t>
            </a:r>
          </a:p>
        </p:txBody>
      </p:sp>
    </p:spTree>
    <p:extLst>
      <p:ext uri="{BB962C8B-B14F-4D97-AF65-F5344CB8AC3E}">
        <p14:creationId xmlns="" xmlns:p14="http://schemas.microsoft.com/office/powerpoint/2010/main" val="388787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3413" y="682580"/>
            <a:ext cx="783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b="1" dirty="0" smtClean="0"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1736" y="1390466"/>
            <a:ext cx="972112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 Functional Requirements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3.2.1 Game controls and Actions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character of the game will be able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combat actions.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will enable the player to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game stages by killing and conquering enemy troops.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Jogging,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Jumping,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Swing etc..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3.2.2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and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character will initially have limited resources to attack or defend.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progresses,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powerful weapons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promotions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issued to the player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reward for its accomplishments. 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87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69928" y="1390466"/>
            <a:ext cx="932473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3.2.3 Life (Health)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feature indicates the amount of hit (damage) the player has taken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 in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game. 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starts off at 100 (Green)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player takes more hits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3.2.4 Fellow Warriors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character is going to fight alongside other fellow patriots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defeat the colonialist army. 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fellow warriors will not be controlled by the player.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3.2.5 Commands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part of a big army, the player needs to be aware of the battle strategy.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the player to make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the fellow warriors fighting alongside.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410" y="682580"/>
            <a:ext cx="783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b="1" dirty="0" smtClean="0"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622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9718" y="1377135"/>
            <a:ext cx="1017323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3.2.6 Interactivity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characters will interact with both the environment and each other.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include killing one another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colliding with static objects, and jumping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interactions only reflect the realistic interactions of war scenes. 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 Performance Requirements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 environment will be a simulation of a battle arena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scenes need to be realistic and need to be very responsive for user input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these scenes need to have a very good rendering speed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player with a very good gaming experience</a:t>
            </a:r>
            <a:endParaRPr lang="en-US" sz="2400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6270" y="669249"/>
            <a:ext cx="783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b="1" dirty="0" smtClean="0"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.DETAILED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83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0397" y="1409332"/>
            <a:ext cx="1107187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 Design </a:t>
            </a:r>
            <a:r>
              <a:rPr lang="en-US" sz="24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3.4.1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short development time we have, some characters 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war scene may be omitted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omitted characters and features may include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like animals like horses,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like blood and other features.</a:t>
            </a:r>
          </a:p>
          <a:p>
            <a:pPr algn="ctr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3.4.2 Lack of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lack of accurate information regarding the exact strategies and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battles,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not be able to recreate the exact replica of the landscape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variables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cap="all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0530" y="701446"/>
            <a:ext cx="783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b="1" dirty="0" smtClean="0"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13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1763" y="1390466"/>
            <a:ext cx="101891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3.4.3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Story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coherence between each levels of the game, we may include fictitious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certain points of the game without altering the main story.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will enable us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better gaming experience for the player.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9130" y="701446"/>
            <a:ext cx="7831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b="1" dirty="0" smtClean="0"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REQUIREMENTS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06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amrawit Demeke\Documents\SEProject\history\Ethiopia, 1931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0177" y="435935"/>
            <a:ext cx="6310667" cy="44975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Vertical Scroll 4"/>
          <p:cNvSpPr/>
          <p:nvPr/>
        </p:nvSpPr>
        <p:spPr>
          <a:xfrm rot="10800000" flipV="1">
            <a:off x="8578110" y="1265274"/>
            <a:ext cx="2734930" cy="1148315"/>
          </a:xfrm>
          <a:prstGeom prst="verticalScroll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 smtClean="0">
              <a:latin typeface="Gabriola" pitchFamily="82" charset="0"/>
              <a:cs typeface="MV Boli" pitchFamily="2" charset="0"/>
            </a:endParaRPr>
          </a:p>
          <a:p>
            <a:pPr algn="ctr"/>
            <a:r>
              <a:rPr lang="en-US" sz="2400" dirty="0" err="1" smtClean="0">
                <a:latin typeface="Gabriola" pitchFamily="82" charset="0"/>
                <a:cs typeface="MV Boli" pitchFamily="2" charset="0"/>
              </a:rPr>
              <a:t>የጨዋታው</a:t>
            </a:r>
            <a:r>
              <a:rPr lang="en-US" sz="2400" dirty="0" smtClean="0">
                <a:latin typeface="Gabriola" pitchFamily="82" charset="0"/>
                <a:cs typeface="MV Boli" pitchFamily="2" charset="0"/>
              </a:rPr>
              <a:t> </a:t>
            </a:r>
            <a:r>
              <a:rPr lang="en-US" sz="2400" dirty="0" err="1" smtClean="0">
                <a:latin typeface="Gabriola" pitchFamily="82" charset="0"/>
                <a:cs typeface="MV Boli" pitchFamily="2" charset="0"/>
              </a:rPr>
              <a:t>ታሪክ</a:t>
            </a:r>
            <a:endParaRPr lang="en-US" sz="2400" dirty="0" smtClean="0">
              <a:latin typeface="Gabriola" pitchFamily="82" charset="0"/>
              <a:cs typeface="MV Boli" pitchFamily="2" charset="0"/>
            </a:endParaRPr>
          </a:p>
          <a:p>
            <a:pPr algn="ctr"/>
            <a:r>
              <a:rPr lang="en-US" sz="2800" dirty="0" smtClean="0">
                <a:latin typeface="Gabriola" pitchFamily="82" charset="0"/>
                <a:cs typeface="MV Boli" pitchFamily="2" charset="0"/>
              </a:rPr>
              <a:t> Story of the game</a:t>
            </a:r>
            <a:endParaRPr lang="en-US" sz="2800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386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8173" y="3068405"/>
            <a:ext cx="68023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 1889, the Italians signed the Treaty of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Wuchale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with then </a:t>
            </a:r>
            <a:r>
              <a:rPr lang="en-US" sz="3600" b="1" i="1" dirty="0" smtClean="0">
                <a:latin typeface="Times New Roman" pitchFamily="18" charset="0"/>
                <a:cs typeface="Times New Roman" pitchFamily="18" charset="0"/>
              </a:rPr>
              <a:t>Negus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Menelik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Shewa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6663" y="1079205"/>
            <a:ext cx="2597203" cy="3014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83396" y="646813"/>
            <a:ext cx="6181060" cy="1362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የኋላ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6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ታሪክ</a:t>
            </a:r>
            <a: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6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Background history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94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8428" y="2254102"/>
            <a:ext cx="5766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m-ET" sz="2800" dirty="0" smtClean="0"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The Ethiopian version states that the Ethiopian government </a:t>
            </a:r>
            <a:r>
              <a:rPr lang="en-US" sz="3200" b="1" i="1" dirty="0" smtClean="0"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use the services of the Italian government during its foreign dealings. While the Italian version states it </a:t>
            </a:r>
            <a:r>
              <a:rPr lang="en-US" sz="3200" b="1" i="1" dirty="0" smtClean="0">
                <a:latin typeface="Times New Roman" pitchFamily="18" charset="0"/>
                <a:cs typeface="Times New Roman" pitchFamily="18" charset="0"/>
              </a:rPr>
              <a:t>must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7432" y="707065"/>
            <a:ext cx="5780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latin typeface="Times New Roman" pitchFamily="18" charset="0"/>
                <a:cs typeface="Times New Roman" pitchFamily="18" charset="0"/>
              </a:rPr>
              <a:t>ሰበበኛው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smtClean="0"/>
              <a:t>፲፯ተኛ </a:t>
            </a:r>
            <a:r>
              <a:rPr lang="en-US" sz="4400" b="1" dirty="0" err="1" smtClean="0">
                <a:latin typeface="Times New Roman" pitchFamily="18" charset="0"/>
                <a:cs typeface="Times New Roman" pitchFamily="18" charset="0"/>
              </a:rPr>
              <a:t>ክፍል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 disputed  Article 17</a:t>
            </a:r>
            <a:endParaRPr lang="en-US" sz="3600" dirty="0"/>
          </a:p>
        </p:txBody>
      </p:sp>
      <p:pic>
        <p:nvPicPr>
          <p:cNvPr id="5" name="Content Placeholder 3" descr="Amharic version Wucha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332" y="413658"/>
            <a:ext cx="3913993" cy="60084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5529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7749" y="840176"/>
            <a:ext cx="3610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m-ET" sz="4000" dirty="0" smtClean="0">
                <a:cs typeface="Times New Roman" panose="02020603050405020304" pitchFamily="18" charset="0"/>
              </a:rPr>
              <a:t> </a:t>
            </a:r>
            <a:r>
              <a:rPr lang="en-US" sz="5400" b="1" u="sng" dirty="0" err="1" smtClean="0"/>
              <a:t>የጣልያን</a:t>
            </a:r>
            <a:r>
              <a:rPr lang="en-US" sz="5400" b="1" u="sng" dirty="0" smtClean="0"/>
              <a:t> </a:t>
            </a:r>
            <a:r>
              <a:rPr lang="en-US" sz="5400" b="1" u="sng" dirty="0" err="1" smtClean="0"/>
              <a:t>ምላሽ</a:t>
            </a:r>
            <a:endParaRPr lang="en-US" sz="40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27313" y="2432456"/>
            <a:ext cx="59263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The Italian government decided on a military solution to force Ethiopia to abide by the Italian version of the treaty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Italian infantry and askari.jpg"/>
          <p:cNvPicPr>
            <a:picLocks noChangeAspect="1"/>
          </p:cNvPicPr>
          <p:nvPr/>
        </p:nvPicPr>
        <p:blipFill>
          <a:blip r:embed="rId2"/>
          <a:srcRect t="3571"/>
          <a:stretch>
            <a:fillRect/>
          </a:stretch>
        </p:blipFill>
        <p:spPr>
          <a:xfrm>
            <a:off x="6515986" y="295940"/>
            <a:ext cx="4569374" cy="6168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0362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eli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63" y="659218"/>
            <a:ext cx="5613991" cy="56139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29339" y="2461436"/>
            <a:ext cx="4742121" cy="2365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 As a result, Italy and Ethiopia faced off in what was later to be known as the First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Italo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-Ethiopian War.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77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179" y="440921"/>
            <a:ext cx="6220509" cy="4324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954861" y="4794045"/>
            <a:ext cx="8229600" cy="1525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አይቀሬው</a:t>
            </a:r>
            <a:r>
              <a:rPr kumimoji="0" lang="en-US" sz="5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አድዋ</a:t>
            </a:r>
            <a:r>
              <a:rPr kumimoji="0" lang="en-US" sz="5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57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መጣ</a:t>
            </a:r>
            <a:r>
              <a:rPr kumimoji="0" lang="en-US" sz="57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!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	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Hence, the battle of Adwa came to pass.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8787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1648</Words>
  <Application>Microsoft Office PowerPoint</Application>
  <PresentationFormat>Custom</PresentationFormat>
  <Paragraphs>244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LEVEL 2</vt:lpstr>
      <vt:lpstr>LEVEL 3</vt:lpstr>
      <vt:lpstr> Level 4:   The Ethiopian with their mountain artillery vs. Albertone’s askari birgade</vt:lpstr>
      <vt:lpstr>Continued </vt:lpstr>
      <vt:lpstr>Level 5  Arimondi's brigade vs. the Shewans</vt:lpstr>
      <vt:lpstr>LEVEL 6 DIBORIMIDA VS THE OROMO CAVLARY</vt:lpstr>
      <vt:lpstr>The Gojjam force  &amp; Mount Belah </vt:lpstr>
      <vt:lpstr>Mount Belah</vt:lpstr>
      <vt:lpstr>Gojjam Forces</vt:lpstr>
      <vt:lpstr>Motivations for Negus Tekle Haymonot troops 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BIRUK</dc:creator>
  <cp:lastModifiedBy>BENGEOS-PC</cp:lastModifiedBy>
  <cp:revision>26</cp:revision>
  <dcterms:created xsi:type="dcterms:W3CDTF">2015-11-19T00:41:09Z</dcterms:created>
  <dcterms:modified xsi:type="dcterms:W3CDTF">2015-11-20T03:51:49Z</dcterms:modified>
</cp:coreProperties>
</file>